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4"/>
  </p:sldMasterIdLst>
  <p:notesMasterIdLst>
    <p:notesMasterId r:id="rId58"/>
  </p:notesMasterIdLst>
  <p:handoutMasterIdLst>
    <p:handoutMasterId r:id="rId59"/>
  </p:handoutMasterIdLst>
  <p:sldIdLst>
    <p:sldId id="328" r:id="rId5"/>
    <p:sldId id="349" r:id="rId6"/>
    <p:sldId id="350" r:id="rId7"/>
    <p:sldId id="359" r:id="rId8"/>
    <p:sldId id="351" r:id="rId9"/>
    <p:sldId id="352" r:id="rId10"/>
    <p:sldId id="353" r:id="rId11"/>
    <p:sldId id="354" r:id="rId12"/>
    <p:sldId id="355" r:id="rId13"/>
    <p:sldId id="356" r:id="rId14"/>
    <p:sldId id="357" r:id="rId15"/>
    <p:sldId id="360" r:id="rId16"/>
    <p:sldId id="358" r:id="rId17"/>
    <p:sldId id="362" r:id="rId18"/>
    <p:sldId id="363" r:id="rId19"/>
    <p:sldId id="361" r:id="rId20"/>
    <p:sldId id="366" r:id="rId21"/>
    <p:sldId id="367" r:id="rId22"/>
    <p:sldId id="368" r:id="rId23"/>
    <p:sldId id="364" r:id="rId24"/>
    <p:sldId id="369" r:id="rId25"/>
    <p:sldId id="372" r:id="rId26"/>
    <p:sldId id="389" r:id="rId27"/>
    <p:sldId id="371" r:id="rId28"/>
    <p:sldId id="373" r:id="rId29"/>
    <p:sldId id="375" r:id="rId30"/>
    <p:sldId id="397" r:id="rId31"/>
    <p:sldId id="374" r:id="rId32"/>
    <p:sldId id="377" r:id="rId33"/>
    <p:sldId id="378" r:id="rId34"/>
    <p:sldId id="398" r:id="rId35"/>
    <p:sldId id="380" r:id="rId36"/>
    <p:sldId id="379" r:id="rId37"/>
    <p:sldId id="393" r:id="rId38"/>
    <p:sldId id="381" r:id="rId39"/>
    <p:sldId id="382" r:id="rId40"/>
    <p:sldId id="384" r:id="rId41"/>
    <p:sldId id="383" r:id="rId42"/>
    <p:sldId id="385" r:id="rId43"/>
    <p:sldId id="392" r:id="rId44"/>
    <p:sldId id="388" r:id="rId45"/>
    <p:sldId id="387" r:id="rId46"/>
    <p:sldId id="394" r:id="rId47"/>
    <p:sldId id="395" r:id="rId48"/>
    <p:sldId id="396" r:id="rId49"/>
    <p:sldId id="313" r:id="rId50"/>
    <p:sldId id="345" r:id="rId51"/>
    <p:sldId id="346" r:id="rId52"/>
    <p:sldId id="339" r:id="rId53"/>
    <p:sldId id="340" r:id="rId54"/>
    <p:sldId id="341" r:id="rId55"/>
    <p:sldId id="342" r:id="rId56"/>
    <p:sldId id="343" r:id="rId57"/>
  </p:sldIdLst>
  <p:sldSz cx="12188825" cy="6858000"/>
  <p:notesSz cx="6858000" cy="9144000"/>
  <p:custDataLst>
    <p:tags r:id="rId60"/>
  </p:custDataLst>
  <p:defaultTextStyle>
    <a:defPPr>
      <a:defRPr lang="en-US"/>
    </a:defPPr>
    <a:lvl1pPr algn="l" rtl="0" fontAlgn="base">
      <a:spcBef>
        <a:spcPct val="0"/>
      </a:spcBef>
      <a:spcAft>
        <a:spcPct val="0"/>
      </a:spcAft>
      <a:defRPr kern="1200">
        <a:solidFill>
          <a:schemeClr val="tx1"/>
        </a:solidFill>
        <a:latin typeface="Century Gothic"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Century Gothic"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entury Gothic"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entury Gothic"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entury Gothic" charset="0"/>
        <a:ea typeface="ＭＳ Ｐゴシック" charset="0"/>
        <a:cs typeface="ＭＳ Ｐゴシック" charset="0"/>
      </a:defRPr>
    </a:lvl5pPr>
    <a:lvl6pPr marL="2286000" algn="l" defTabSz="457200" rtl="0" eaLnBrk="1" latinLnBrk="0" hangingPunct="1">
      <a:defRPr kern="1200">
        <a:solidFill>
          <a:schemeClr val="tx1"/>
        </a:solidFill>
        <a:latin typeface="Century Gothic" charset="0"/>
        <a:ea typeface="ＭＳ Ｐゴシック" charset="0"/>
        <a:cs typeface="ＭＳ Ｐゴシック" charset="0"/>
      </a:defRPr>
    </a:lvl6pPr>
    <a:lvl7pPr marL="2743200" algn="l" defTabSz="457200" rtl="0" eaLnBrk="1" latinLnBrk="0" hangingPunct="1">
      <a:defRPr kern="1200">
        <a:solidFill>
          <a:schemeClr val="tx1"/>
        </a:solidFill>
        <a:latin typeface="Century Gothic" charset="0"/>
        <a:ea typeface="ＭＳ Ｐゴシック" charset="0"/>
        <a:cs typeface="ＭＳ Ｐゴシック" charset="0"/>
      </a:defRPr>
    </a:lvl7pPr>
    <a:lvl8pPr marL="3200400" algn="l" defTabSz="457200" rtl="0" eaLnBrk="1" latinLnBrk="0" hangingPunct="1">
      <a:defRPr kern="1200">
        <a:solidFill>
          <a:schemeClr val="tx1"/>
        </a:solidFill>
        <a:latin typeface="Century Gothic" charset="0"/>
        <a:ea typeface="ＭＳ Ｐゴシック" charset="0"/>
        <a:cs typeface="ＭＳ Ｐゴシック" charset="0"/>
      </a:defRPr>
    </a:lvl8pPr>
    <a:lvl9pPr marL="3657600" algn="l" defTabSz="457200" rtl="0" eaLnBrk="1" latinLnBrk="0" hangingPunct="1">
      <a:defRPr kern="1200">
        <a:solidFill>
          <a:schemeClr val="tx1"/>
        </a:solidFill>
        <a:latin typeface="Century Gothic"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F5F5F5"/>
    <a:srgbClr val="EDEDED"/>
    <a:srgbClr val="C61F26"/>
    <a:srgbClr val="C6232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676" autoAdjust="0"/>
  </p:normalViewPr>
  <p:slideViewPr>
    <p:cSldViewPr snapToGrid="0">
      <p:cViewPr varScale="1">
        <p:scale>
          <a:sx n="40" d="100"/>
          <a:sy n="40" d="100"/>
        </p:scale>
        <p:origin x="-1642" y="-82"/>
      </p:cViewPr>
      <p:guideLst>
        <p:guide orient="horz" pos="2160"/>
        <p:guide pos="3839"/>
      </p:guideLst>
    </p:cSldViewPr>
  </p:slideViewPr>
  <p:notesTextViewPr>
    <p:cViewPr>
      <p:scale>
        <a:sx n="100" d="100"/>
        <a:sy n="100" d="100"/>
      </p:scale>
      <p:origin x="0" y="0"/>
    </p:cViewPr>
  </p:notesTextViewPr>
  <p:sorterViewPr>
    <p:cViewPr>
      <p:scale>
        <a:sx n="102" d="100"/>
        <a:sy n="102" d="100"/>
      </p:scale>
      <p:origin x="0" y="3360"/>
    </p:cViewPr>
  </p:sorterViewPr>
  <p:notesViewPr>
    <p:cSldViewPr snapToGrid="0">
      <p:cViewPr varScale="1">
        <p:scale>
          <a:sx n="52" d="100"/>
          <a:sy n="52" d="100"/>
        </p:scale>
        <p:origin x="-2726" y="-8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E38B10A5-6875-CA42-BFC9-EEAEFCCCCA09}" type="datetimeFigureOut">
              <a:rPr lang="en-US"/>
              <a:pPr>
                <a:defRPr/>
              </a:pPr>
              <a:t>11/11/2015</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4858F795-F33E-C640-8F7F-D0C81CD043C8}" type="slidenum">
              <a:rPr/>
              <a:pPr>
                <a:defRPr/>
              </a:pPr>
              <a:t>‹#›</a:t>
            </a:fld>
            <a:endParaRPr/>
          </a:p>
        </p:txBody>
      </p:sp>
    </p:spTree>
    <p:extLst>
      <p:ext uri="{BB962C8B-B14F-4D97-AF65-F5344CB8AC3E}">
        <p14:creationId xmlns:p14="http://schemas.microsoft.com/office/powerpoint/2010/main" val="30676414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28EDB789-C60C-8444-B348-1D408776E469}" type="datetimeFigureOut">
              <a:rPr lang="en-US"/>
              <a:pPr>
                <a:defRPr/>
              </a:pPr>
              <a:t>11/11/2015</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endParaRPr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noProof="0" dirty="0"/>
              <a:t>Click to edit Master text styles</a:t>
            </a:r>
          </a:p>
          <a:p>
            <a:pPr lvl="1"/>
            <a:r>
              <a:rPr noProof="0" dirty="0"/>
              <a:t>Second level</a:t>
            </a:r>
          </a:p>
          <a:p>
            <a:pPr lvl="2"/>
            <a:r>
              <a:rPr noProof="0" dirty="0"/>
              <a:t>Third level</a:t>
            </a:r>
          </a:p>
          <a:p>
            <a:pPr lvl="3"/>
            <a:r>
              <a:rPr noProof="0" dirty="0"/>
              <a:t>Fourth level</a:t>
            </a:r>
          </a:p>
          <a:p>
            <a:pPr lvl="4"/>
            <a:r>
              <a:rPr noProof="0"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FBF4FFCD-52F2-6F49-8F15-4E6F1B7BFB2E}" type="slidenum">
              <a:rPr/>
              <a:pPr>
                <a:defRPr/>
              </a:pPr>
              <a:t>‹#›</a:t>
            </a:fld>
            <a:endParaRPr/>
          </a:p>
        </p:txBody>
      </p:sp>
    </p:spTree>
    <p:extLst>
      <p:ext uri="{BB962C8B-B14F-4D97-AF65-F5344CB8AC3E}">
        <p14:creationId xmlns:p14="http://schemas.microsoft.com/office/powerpoint/2010/main" val="54478200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800" kern="1200">
        <a:solidFill>
          <a:schemeClr val="tx1"/>
        </a:solidFill>
        <a:latin typeface="+mn-lt"/>
        <a:ea typeface="ＭＳ Ｐゴシック" charset="0"/>
        <a:cs typeface="ＭＳ Ｐゴシック" charset="0"/>
      </a:defRPr>
    </a:lvl1pPr>
    <a:lvl2pPr marL="457200" algn="l" rtl="0" fontAlgn="base">
      <a:spcBef>
        <a:spcPct val="30000"/>
      </a:spcBef>
      <a:spcAft>
        <a:spcPct val="0"/>
      </a:spcAft>
      <a:defRPr sz="1800" kern="1200">
        <a:solidFill>
          <a:schemeClr val="tx1"/>
        </a:solidFill>
        <a:latin typeface="+mn-lt"/>
        <a:ea typeface="ＭＳ Ｐゴシック" charset="0"/>
        <a:cs typeface="+mn-cs"/>
      </a:defRPr>
    </a:lvl2pPr>
    <a:lvl3pPr marL="914400" algn="l" rtl="0" fontAlgn="base">
      <a:spcBef>
        <a:spcPct val="30000"/>
      </a:spcBef>
      <a:spcAft>
        <a:spcPct val="0"/>
      </a:spcAft>
      <a:defRPr sz="1800" kern="1200">
        <a:solidFill>
          <a:schemeClr val="tx1"/>
        </a:solidFill>
        <a:latin typeface="+mn-lt"/>
        <a:ea typeface="ＭＳ Ｐゴシック" charset="0"/>
        <a:cs typeface="+mn-cs"/>
      </a:defRPr>
    </a:lvl3pPr>
    <a:lvl4pPr marL="1371600" algn="l" rtl="0" fontAlgn="base">
      <a:spcBef>
        <a:spcPct val="30000"/>
      </a:spcBef>
      <a:spcAft>
        <a:spcPct val="0"/>
      </a:spcAft>
      <a:defRPr sz="1800" kern="1200">
        <a:solidFill>
          <a:schemeClr val="tx1"/>
        </a:solidFill>
        <a:latin typeface="+mn-lt"/>
        <a:ea typeface="ＭＳ Ｐゴシック" charset="0"/>
        <a:cs typeface="+mn-cs"/>
      </a:defRPr>
    </a:lvl4pPr>
    <a:lvl5pPr marL="1828800" algn="l" rtl="0" fontAlgn="base">
      <a:spcBef>
        <a:spcPct val="30000"/>
      </a:spcBef>
      <a:spcAft>
        <a:spcPct val="0"/>
      </a:spcAft>
      <a:defRPr sz="18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so much for inviting me</a:t>
            </a:r>
            <a:r>
              <a:rPr lang="en-US" baseline="0" dirty="0" smtClean="0"/>
              <a:t> to speak to you today. </a:t>
            </a:r>
            <a:r>
              <a:rPr lang="en-US" baseline="0" dirty="0" smtClean="0"/>
              <a:t>I am delighted to be here at the Chinese Academy of Medical Sciences. </a:t>
            </a:r>
            <a:endParaRPr lang="en-US" dirty="0"/>
          </a:p>
        </p:txBody>
      </p:sp>
      <p:sp>
        <p:nvSpPr>
          <p:cNvPr id="4" name="Slide Number Placeholder 3"/>
          <p:cNvSpPr>
            <a:spLocks noGrp="1"/>
          </p:cNvSpPr>
          <p:nvPr>
            <p:ph type="sldNum" sz="quarter" idx="10"/>
          </p:nvPr>
        </p:nvSpPr>
        <p:spPr/>
        <p:txBody>
          <a:bodyPr/>
          <a:lstStyle/>
          <a:p>
            <a:pPr>
              <a:defRPr/>
            </a:pPr>
            <a:fld id="{FBF4FFCD-52F2-6F49-8F15-4E6F1B7BFB2E}" type="slidenum">
              <a:rPr lang="en-US" smtClean="0"/>
              <a:pPr>
                <a:defRPr/>
              </a:pPr>
              <a:t>1</a:t>
            </a:fld>
            <a:endParaRPr lang="en-US"/>
          </a:p>
        </p:txBody>
      </p:sp>
    </p:spTree>
    <p:extLst>
      <p:ext uri="{BB962C8B-B14F-4D97-AF65-F5344CB8AC3E}">
        <p14:creationId xmlns:p14="http://schemas.microsoft.com/office/powerpoint/2010/main" val="4054603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afternoon, we have</a:t>
            </a:r>
            <a:r>
              <a:rPr lang="en-US" baseline="0" dirty="0" smtClean="0"/>
              <a:t> broken our talk into three parts. First I will give some remarks about Translational Medicine and its importance for improving human health. Then my colleague Kiki Forsythe, our Senior Publisher </a:t>
            </a:r>
            <a:r>
              <a:rPr lang="en-US" baseline="0" dirty="0" smtClean="0"/>
              <a:t>Relations </a:t>
            </a:r>
            <a:r>
              <a:rPr lang="en-US" baseline="0" dirty="0" smtClean="0"/>
              <a:t>Specialist will spend some time introducing you to the Science Family of journals. Then I will finish by giving you some hints about </a:t>
            </a:r>
            <a:r>
              <a:rPr lang="en-US" baseline="0" dirty="0" smtClean="0"/>
              <a:t>publishing </a:t>
            </a:r>
            <a:r>
              <a:rPr lang="en-US" baseline="0" dirty="0" smtClean="0"/>
              <a:t>your research in </a:t>
            </a:r>
            <a:r>
              <a:rPr lang="en-US" baseline="0" dirty="0" smtClean="0"/>
              <a:t>high-quality top journals. </a:t>
            </a:r>
            <a:endParaRPr lang="en-US" dirty="0"/>
          </a:p>
        </p:txBody>
      </p:sp>
      <p:sp>
        <p:nvSpPr>
          <p:cNvPr id="4" name="Slide Number Placeholder 3"/>
          <p:cNvSpPr>
            <a:spLocks noGrp="1"/>
          </p:cNvSpPr>
          <p:nvPr>
            <p:ph type="sldNum" sz="quarter" idx="10"/>
          </p:nvPr>
        </p:nvSpPr>
        <p:spPr/>
        <p:txBody>
          <a:bodyPr/>
          <a:lstStyle/>
          <a:p>
            <a:pPr>
              <a:defRPr/>
            </a:pPr>
            <a:fld id="{FBF4FFCD-52F2-6F49-8F15-4E6F1B7BFB2E}" type="slidenum">
              <a:rPr lang="en-US" smtClean="0"/>
              <a:pPr>
                <a:defRPr/>
              </a:pPr>
              <a:t>2</a:t>
            </a:fld>
            <a:endParaRPr lang="en-US"/>
          </a:p>
        </p:txBody>
      </p:sp>
    </p:spTree>
    <p:extLst>
      <p:ext uri="{BB962C8B-B14F-4D97-AF65-F5344CB8AC3E}">
        <p14:creationId xmlns:p14="http://schemas.microsoft.com/office/powerpoint/2010/main" val="4054603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charset="0"/>
                <a:ea typeface="ＭＳ Ｐゴシック" charset="0"/>
                <a:cs typeface="ＭＳ Ｐゴシック" charset="0"/>
              </a:rPr>
              <a:t>In 2009,</a:t>
            </a:r>
            <a:r>
              <a:rPr lang="en-US" baseline="0" dirty="0" smtClean="0">
                <a:latin typeface="Times" charset="0"/>
                <a:ea typeface="ＭＳ Ｐゴシック" charset="0"/>
                <a:cs typeface="ＭＳ Ｐゴシック" charset="0"/>
              </a:rPr>
              <a:t> Science </a:t>
            </a:r>
            <a:r>
              <a:rPr lang="en-US" dirty="0" smtClean="0">
                <a:latin typeface="Times" charset="0"/>
                <a:ea typeface="ＭＳ Ｐゴシック" charset="0"/>
                <a:cs typeface="ＭＳ Ｐゴシック" charset="0"/>
              </a:rPr>
              <a:t>first started the journal Science Translational Medicine</a:t>
            </a:r>
            <a:r>
              <a:rPr lang="en-US" baseline="0" dirty="0" smtClean="0">
                <a:latin typeface="Times" charset="0"/>
                <a:ea typeface="ＭＳ Ｐゴシック" charset="0"/>
                <a:cs typeface="ＭＳ Ｐゴシック" charset="0"/>
              </a:rPr>
              <a:t> and </a:t>
            </a:r>
            <a:r>
              <a:rPr lang="en-US" baseline="0" dirty="0" smtClean="0">
                <a:latin typeface="Times" charset="0"/>
                <a:ea typeface="ＭＳ Ｐゴシック" charset="0"/>
                <a:cs typeface="ＭＳ Ｐゴシック" charset="0"/>
              </a:rPr>
              <a:t>in </a:t>
            </a:r>
            <a:r>
              <a:rPr lang="en-US" baseline="0" dirty="0" smtClean="0">
                <a:latin typeface="Times" charset="0"/>
                <a:ea typeface="ＭＳ Ｐゴシック" charset="0"/>
                <a:cs typeface="ＭＳ Ｐゴシック" charset="0"/>
              </a:rPr>
              <a:t>the following years, we have thought very carefully about the definition of translational medicine. At that time, the usual idea </a:t>
            </a:r>
            <a:r>
              <a:rPr lang="en-US" baseline="0" dirty="0" smtClean="0">
                <a:latin typeface="Times" charset="0"/>
                <a:ea typeface="ＭＳ Ｐゴシック" charset="0"/>
                <a:cs typeface="ＭＳ Ｐゴシック" charset="0"/>
              </a:rPr>
              <a:t>was that  </a:t>
            </a:r>
            <a:r>
              <a:rPr lang="en-US" baseline="0" dirty="0" smtClean="0">
                <a:latin typeface="Times" charset="0"/>
                <a:ea typeface="ＭＳ Ｐゴシック" charset="0"/>
                <a:cs typeface="ＭＳ Ｐゴシック" charset="0"/>
              </a:rPr>
              <a:t>the process of developing new drugs and devices for improving the practice of medicine was a linear one. Fundamental and basic biomedical research into biological processes, including molecular and cell biology, was applied to preclinical research, </a:t>
            </a:r>
            <a:r>
              <a:rPr lang="en-US" baseline="0" dirty="0" smtClean="0">
                <a:latin typeface="Times" charset="0"/>
                <a:ea typeface="ＭＳ Ｐゴシック" charset="0"/>
                <a:cs typeface="ＭＳ Ｐゴシック" charset="0"/>
              </a:rPr>
              <a:t>usually </a:t>
            </a:r>
            <a:r>
              <a:rPr lang="en-US" baseline="0" dirty="0" smtClean="0">
                <a:latin typeface="Times" charset="0"/>
                <a:ea typeface="ＭＳ Ｐゴシック" charset="0"/>
                <a:cs typeface="ＭＳ Ｐゴシック" charset="0"/>
              </a:rPr>
              <a:t>animal model </a:t>
            </a:r>
            <a:r>
              <a:rPr lang="en-US" baseline="0" dirty="0" smtClean="0">
                <a:latin typeface="Times" charset="0"/>
                <a:ea typeface="ＭＳ Ｐゴシック" charset="0"/>
                <a:cs typeface="ＭＳ Ｐゴシック" charset="0"/>
              </a:rPr>
              <a:t>studies, </a:t>
            </a:r>
            <a:r>
              <a:rPr lang="en-US" baseline="0" dirty="0" smtClean="0">
                <a:latin typeface="Times" charset="0"/>
                <a:ea typeface="ＭＳ Ｐゴシック" charset="0"/>
                <a:cs typeface="ＭＳ Ｐゴシック" charset="0"/>
              </a:rPr>
              <a:t>and these then led to clinical trials by pharmaceutical companies and finally implementation and adoption of new drugs and devices in the clinic.  Another way to characterize this linear process was Bench (the lab) to Business (pharmaceutical companies) to Bedside (the patient).</a:t>
            </a:r>
          </a:p>
          <a:p>
            <a:r>
              <a:rPr lang="en-US" baseline="0" dirty="0" smtClean="0">
                <a:latin typeface="Times" charset="0"/>
                <a:ea typeface="ＭＳ Ｐゴシック" charset="0"/>
                <a:cs typeface="ＭＳ Ｐゴシック" charset="0"/>
              </a:rPr>
              <a:t>But in fact, successful translational is more complicated than this. </a:t>
            </a:r>
            <a:endParaRPr lang="en-US" dirty="0" smtClean="0">
              <a:latin typeface="Times"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F4C44933-1A90-064E-84DF-E6404E8C173C}" type="slidenum">
              <a:rPr lang="en-US" smtClean="0"/>
              <a:pPr/>
              <a:t>3</a:t>
            </a:fld>
            <a:endParaRPr lang="en-US"/>
          </a:p>
        </p:txBody>
      </p:sp>
    </p:spTree>
    <p:extLst>
      <p:ext uri="{BB962C8B-B14F-4D97-AF65-F5344CB8AC3E}">
        <p14:creationId xmlns:p14="http://schemas.microsoft.com/office/powerpoint/2010/main" val="748536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 learned more, our definition of translational research</a:t>
            </a:r>
            <a:r>
              <a:rPr lang="en-US" baseline="0" dirty="0" smtClean="0"/>
              <a:t> expanded. Yes, it still encompasses Research that moves </a:t>
            </a:r>
            <a:r>
              <a:rPr lang="en-US" sz="1200" b="1" dirty="0" smtClean="0">
                <a:solidFill>
                  <a:schemeClr val="bg1"/>
                </a:solidFill>
                <a:ea typeface="ＭＳ Ｐゴシック" charset="0"/>
                <a:cs typeface="Arial" charset="0"/>
              </a:rPr>
              <a:t>basic and preclinical biomedical </a:t>
            </a:r>
            <a:r>
              <a:rPr lang="en-US" sz="1200" b="1" dirty="0" smtClean="0">
                <a:solidFill>
                  <a:schemeClr val="bg1"/>
                </a:solidFill>
                <a:ea typeface="ＭＳ Ｐゴシック" charset="0"/>
                <a:cs typeface="Arial" charset="0"/>
              </a:rPr>
              <a:t>science </a:t>
            </a:r>
            <a:r>
              <a:rPr lang="en-US" sz="1200" b="1" dirty="0" smtClean="0">
                <a:solidFill>
                  <a:schemeClr val="bg1"/>
                </a:solidFill>
                <a:ea typeface="ＭＳ Ｐゴシック" charset="0"/>
                <a:cs typeface="Arial" charset="0"/>
              </a:rPr>
              <a:t>discoveries toward improved patient </a:t>
            </a:r>
            <a:r>
              <a:rPr lang="en-US" sz="1200" b="1" dirty="0" smtClean="0">
                <a:solidFill>
                  <a:schemeClr val="bg1"/>
                </a:solidFill>
                <a:cs typeface="Arial" charset="0"/>
              </a:rPr>
              <a:t>care but we must also include ENGINEERING</a:t>
            </a:r>
            <a:r>
              <a:rPr lang="en-US" sz="1200" b="1" baseline="0" dirty="0" smtClean="0">
                <a:solidFill>
                  <a:schemeClr val="bg1"/>
                </a:solidFill>
                <a:cs typeface="Arial" charset="0"/>
              </a:rPr>
              <a:t> WHICH HAS MUCH TO CONTRIBUTE TO TRANSLATIONAL MEDICINE</a:t>
            </a:r>
            <a:endParaRPr lang="en-US" sz="1200" b="1" dirty="0" smtClean="0">
              <a:solidFill>
                <a:schemeClr val="bg1"/>
              </a:solidFill>
              <a:cs typeface="Arial" charset="0"/>
            </a:endParaRPr>
          </a:p>
          <a:p>
            <a:endParaRPr lang="en-US" sz="1200" b="1" dirty="0" smtClean="0">
              <a:solidFill>
                <a:schemeClr val="bg1"/>
              </a:solidFill>
              <a:cs typeface="Arial" charset="0"/>
            </a:endParaRPr>
          </a:p>
          <a:p>
            <a:r>
              <a:rPr lang="en-US" sz="1200" b="1" dirty="0" smtClean="0">
                <a:solidFill>
                  <a:schemeClr val="bg1"/>
                </a:solidFill>
                <a:cs typeface="Arial" charset="0"/>
              </a:rPr>
              <a:t>ALSO </a:t>
            </a:r>
            <a:r>
              <a:rPr lang="en-US" sz="1200" b="1" baseline="0" dirty="0" smtClean="0">
                <a:solidFill>
                  <a:schemeClr val="bg1"/>
                </a:solidFill>
                <a:cs typeface="Arial" charset="0"/>
              </a:rPr>
              <a:t>some </a:t>
            </a:r>
            <a:r>
              <a:rPr lang="en-US" sz="1200" b="1" baseline="0" dirty="0" smtClean="0">
                <a:solidFill>
                  <a:schemeClr val="bg1"/>
                </a:solidFill>
                <a:cs typeface="Arial" charset="0"/>
              </a:rPr>
              <a:t>of the most successful translation has come from physician scientists who start with the patient. They make careful clinical observations and then are able to formulate hypothesis (derived from the patient) and test these hypotheses in the laboratory. One simple example of this approach is to determine the genetic cause of a disease in humans and then to make a genetically engineered mouse that carries this same mutation. This animal is often a very good mimic of the human disease and information derived from the genetic mouse model can be used to predict what will happen in human patients. </a:t>
            </a:r>
          </a:p>
          <a:p>
            <a:endParaRPr lang="en-US" sz="1200" b="1" baseline="0" dirty="0" smtClean="0">
              <a:solidFill>
                <a:schemeClr val="bg1"/>
              </a:solidFill>
              <a:cs typeface="Arial" charset="0"/>
            </a:endParaRPr>
          </a:p>
          <a:p>
            <a:r>
              <a:rPr lang="en-US" sz="1200" b="1" baseline="0" dirty="0" smtClean="0">
                <a:solidFill>
                  <a:schemeClr val="bg1"/>
                </a:solidFill>
                <a:cs typeface="Arial" charset="0"/>
              </a:rPr>
              <a:t>This gets around a very serious problem in translational medicine. Most animal models do not accurately represent human patient. Therefore the results from experiments in these animal models or tests of drugs in these animal models do not accurately predict what will happen when the same thing is done in human patients. </a:t>
            </a:r>
          </a:p>
          <a:p>
            <a:endParaRPr lang="en-US" sz="1200" b="1" baseline="0" dirty="0" smtClean="0">
              <a:solidFill>
                <a:schemeClr val="bg1"/>
              </a:solidFill>
              <a:cs typeface="Arial" charset="0"/>
            </a:endParaRPr>
          </a:p>
          <a:p>
            <a:r>
              <a:rPr lang="en-US" sz="1200" b="1" baseline="0" dirty="0" smtClean="0">
                <a:solidFill>
                  <a:schemeClr val="bg1"/>
                </a:solidFill>
                <a:cs typeface="Arial" charset="0"/>
              </a:rPr>
              <a:t>Finally we have realized that one very important aspect of translational research is to use research finding </a:t>
            </a:r>
            <a:r>
              <a:rPr lang="en-US" sz="1200" b="1" kern="1200" dirty="0" smtClean="0">
                <a:solidFill>
                  <a:schemeClr val="bg1"/>
                </a:solidFill>
                <a:latin typeface="+mn-lt"/>
                <a:ea typeface="ＭＳ Ｐゴシック" charset="0"/>
                <a:cs typeface="Arial" charset="0"/>
              </a:rPr>
              <a:t>to </a:t>
            </a:r>
            <a:r>
              <a:rPr lang="en-US" sz="1600" b="1" u="sng" kern="1200" dirty="0" smtClean="0">
                <a:solidFill>
                  <a:schemeClr val="bg1"/>
                </a:solidFill>
                <a:latin typeface="+mn-lt"/>
                <a:ea typeface="ＭＳ Ｐゴシック" charset="0"/>
                <a:cs typeface="Arial" charset="0"/>
              </a:rPr>
              <a:t>inform policy changes </a:t>
            </a:r>
            <a:r>
              <a:rPr lang="en-US" sz="1200" b="1" kern="1200" dirty="0" smtClean="0">
                <a:solidFill>
                  <a:schemeClr val="bg1"/>
                </a:solidFill>
                <a:latin typeface="+mn-lt"/>
                <a:ea typeface="ＭＳ Ｐゴシック" charset="0"/>
                <a:cs typeface="Arial" charset="0"/>
              </a:rPr>
              <a:t>that affect community health and heath care </a:t>
            </a:r>
            <a:r>
              <a:rPr lang="en-US" sz="1200" b="1" baseline="0" dirty="0" smtClean="0">
                <a:solidFill>
                  <a:schemeClr val="bg1"/>
                </a:solidFill>
                <a:cs typeface="Arial" charset="0"/>
              </a:rPr>
              <a:t> </a:t>
            </a:r>
            <a:endParaRPr lang="en-US" dirty="0"/>
          </a:p>
        </p:txBody>
      </p:sp>
      <p:sp>
        <p:nvSpPr>
          <p:cNvPr id="4" name="Slide Number Placeholder 3"/>
          <p:cNvSpPr>
            <a:spLocks noGrp="1"/>
          </p:cNvSpPr>
          <p:nvPr>
            <p:ph type="sldNum" sz="quarter" idx="10"/>
          </p:nvPr>
        </p:nvSpPr>
        <p:spPr/>
        <p:txBody>
          <a:bodyPr/>
          <a:lstStyle/>
          <a:p>
            <a:fld id="{F4C44933-1A90-064E-84DF-E6404E8C173C}" type="slidenum">
              <a:rPr lang="en-US" smtClean="0"/>
              <a:pPr/>
              <a:t>4</a:t>
            </a:fld>
            <a:endParaRPr lang="en-US"/>
          </a:p>
        </p:txBody>
      </p:sp>
    </p:spTree>
    <p:extLst>
      <p:ext uri="{BB962C8B-B14F-4D97-AF65-F5344CB8AC3E}">
        <p14:creationId xmlns:p14="http://schemas.microsoft.com/office/powerpoint/2010/main" val="4091432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Translational</a:t>
            </a:r>
            <a:r>
              <a:rPr lang="en-US" sz="1200" kern="1200" baseline="0" dirty="0" smtClean="0">
                <a:solidFill>
                  <a:schemeClr val="tx1"/>
                </a:solidFill>
                <a:effectLst/>
                <a:latin typeface="+mn-lt"/>
                <a:ea typeface="+mn-ea"/>
                <a:cs typeface="+mn-cs"/>
              </a:rPr>
              <a:t> medicine is difficult </a:t>
            </a:r>
            <a:r>
              <a:rPr lang="en-US" sz="1200" kern="1200" baseline="0" dirty="0" smtClean="0">
                <a:solidFill>
                  <a:schemeClr val="tx1"/>
                </a:solidFill>
                <a:effectLst/>
                <a:latin typeface="+mn-lt"/>
                <a:ea typeface="+mn-ea"/>
                <a:cs typeface="+mn-cs"/>
              </a:rPr>
              <a:t>AN THE ROAD IS LONG and </a:t>
            </a:r>
            <a:r>
              <a:rPr lang="en-US" sz="1200" kern="1200" baseline="0" dirty="0" smtClean="0">
                <a:solidFill>
                  <a:schemeClr val="tx1"/>
                </a:solidFill>
                <a:effectLst/>
                <a:latin typeface="+mn-lt"/>
                <a:ea typeface="+mn-ea"/>
                <a:cs typeface="+mn-cs"/>
              </a:rPr>
              <a:t>s</a:t>
            </a:r>
            <a:r>
              <a:rPr lang="en-US" sz="1200" kern="1200" dirty="0" smtClean="0">
                <a:solidFill>
                  <a:schemeClr val="tx1"/>
                </a:solidFill>
                <a:effectLst/>
                <a:latin typeface="+mn-lt"/>
                <a:ea typeface="+mn-ea"/>
                <a:cs typeface="+mn-cs"/>
              </a:rPr>
              <a:t>ome of the statistics surrounding this path are disheartening</a:t>
            </a:r>
            <a:r>
              <a:rPr lang="en-US" sz="1200" kern="1200" baseline="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Read info on the slide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Why is this the case??</a:t>
            </a:r>
          </a:p>
          <a:p>
            <a:endParaRPr lang="en-US" dirty="0"/>
          </a:p>
        </p:txBody>
      </p:sp>
      <p:sp>
        <p:nvSpPr>
          <p:cNvPr id="4" name="Slide Number Placeholder 3"/>
          <p:cNvSpPr>
            <a:spLocks noGrp="1"/>
          </p:cNvSpPr>
          <p:nvPr>
            <p:ph type="sldNum" sz="quarter" idx="10"/>
          </p:nvPr>
        </p:nvSpPr>
        <p:spPr/>
        <p:txBody>
          <a:bodyPr/>
          <a:lstStyle/>
          <a:p>
            <a:fld id="{F4C44933-1A90-064E-84DF-E6404E8C173C}" type="slidenum">
              <a:rPr lang="en-US" smtClean="0"/>
              <a:pPr/>
              <a:t>5</a:t>
            </a:fld>
            <a:endParaRPr lang="en-US"/>
          </a:p>
        </p:txBody>
      </p:sp>
    </p:spTree>
    <p:extLst>
      <p:ext uri="{BB962C8B-B14F-4D97-AF65-F5344CB8AC3E}">
        <p14:creationId xmlns:p14="http://schemas.microsoft.com/office/powerpoint/2010/main" val="1917933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are Gaps in the process. Here I</a:t>
            </a:r>
            <a:r>
              <a:rPr lang="en-US" sz="1200" kern="1200" baseline="0" dirty="0" smtClean="0">
                <a:solidFill>
                  <a:schemeClr val="tx1"/>
                </a:solidFill>
                <a:effectLst/>
                <a:latin typeface="+mn-lt"/>
                <a:ea typeface="+mn-ea"/>
                <a:cs typeface="+mn-cs"/>
              </a:rPr>
              <a:t> have indicated 5 of the most problematic. CLICK </a:t>
            </a:r>
            <a:r>
              <a:rPr lang="en-US" sz="1200" kern="1200" baseline="0" dirty="0" err="1" smtClean="0">
                <a:solidFill>
                  <a:schemeClr val="tx1"/>
                </a:solidFill>
                <a:effectLst/>
                <a:latin typeface="+mn-lt"/>
                <a:ea typeface="+mn-ea"/>
                <a:cs typeface="+mn-cs"/>
              </a:rPr>
              <a:t>CLICK</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CLICK</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i</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am going to say a few words about each one.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4C44933-1A90-064E-84DF-E6404E8C173C}" type="slidenum">
              <a:rPr lang="en-US" smtClean="0"/>
              <a:pPr/>
              <a:t>6</a:t>
            </a:fld>
            <a:endParaRPr lang="en-US"/>
          </a:p>
        </p:txBody>
      </p:sp>
    </p:spTree>
    <p:extLst>
      <p:ext uri="{BB962C8B-B14F-4D97-AF65-F5344CB8AC3E}">
        <p14:creationId xmlns:p14="http://schemas.microsoft.com/office/powerpoint/2010/main" val="250690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Knowledge gap. As it turns out,</a:t>
            </a:r>
            <a:r>
              <a:rPr lang="en-US" baseline="0" dirty="0" smtClean="0"/>
              <a:t> </a:t>
            </a:r>
            <a:r>
              <a:rPr lang="en-US" sz="1200" b="1" dirty="0" smtClean="0">
                <a:solidFill>
                  <a:schemeClr val="bg1"/>
                </a:solidFill>
                <a:latin typeface="Arial"/>
                <a:cs typeface="Arial"/>
              </a:rPr>
              <a:t>we don’t know as much about human biology as we thought we did</a:t>
            </a:r>
          </a:p>
          <a:p>
            <a:endParaRPr lang="en-US" sz="1200" b="1" dirty="0" smtClean="0">
              <a:solidFill>
                <a:schemeClr val="bg1"/>
              </a:solidFill>
              <a:latin typeface="Arial"/>
              <a:cs typeface="Arial"/>
            </a:endParaRPr>
          </a:p>
          <a:p>
            <a:r>
              <a:rPr lang="en-US" sz="1200" b="1" dirty="0" smtClean="0">
                <a:solidFill>
                  <a:schemeClr val="bg1"/>
                </a:solidFill>
                <a:latin typeface="Arial"/>
                <a:cs typeface="Arial"/>
              </a:rPr>
              <a:t>We must decipher the natural histories of human diseases and use this knowledge to select therapeutic targets and approaches. This is part of the importance of studying</a:t>
            </a:r>
            <a:r>
              <a:rPr lang="en-US" sz="1200" b="1" baseline="0" dirty="0" smtClean="0">
                <a:solidFill>
                  <a:schemeClr val="bg1"/>
                </a:solidFill>
                <a:latin typeface="Arial"/>
                <a:cs typeface="Arial"/>
              </a:rPr>
              <a:t> the patient to develop hypotheses that I mentioned before </a:t>
            </a:r>
            <a:endParaRPr lang="en-US" sz="1200" b="1" dirty="0" smtClean="0">
              <a:solidFill>
                <a:schemeClr val="bg1"/>
              </a:solidFill>
              <a:latin typeface="Arial"/>
              <a:cs typeface="Arial"/>
            </a:endParaRPr>
          </a:p>
          <a:p>
            <a:endParaRPr lang="en-US" sz="1200" b="1" dirty="0" smtClean="0"/>
          </a:p>
          <a:p>
            <a:r>
              <a:rPr lang="en-US" sz="1200" b="1" dirty="0" smtClean="0">
                <a:solidFill>
                  <a:schemeClr val="bg1"/>
                </a:solidFill>
                <a:latin typeface="Arial"/>
                <a:cs typeface="Arial"/>
              </a:rPr>
              <a:t>Progress requires investigations at the interfaces of established and emerging </a:t>
            </a:r>
            <a:r>
              <a:rPr lang="en-US" sz="1200" b="1" dirty="0" smtClean="0">
                <a:solidFill>
                  <a:schemeClr val="bg1"/>
                </a:solidFill>
                <a:latin typeface="Arial"/>
                <a:cs typeface="Arial"/>
              </a:rPr>
              <a:t>disciplines</a:t>
            </a:r>
          </a:p>
          <a:p>
            <a:endParaRPr lang="en-US" sz="1200" b="1" dirty="0" smtClean="0">
              <a:solidFill>
                <a:schemeClr val="bg1"/>
              </a:solidFill>
              <a:latin typeface="Arial"/>
              <a:cs typeface="Arial"/>
            </a:endParaRPr>
          </a:p>
          <a:p>
            <a:r>
              <a:rPr lang="en-US" sz="1200" b="1" dirty="0" smtClean="0">
                <a:solidFill>
                  <a:schemeClr val="bg1"/>
                </a:solidFill>
                <a:latin typeface="Arial"/>
                <a:cs typeface="Arial"/>
              </a:rPr>
              <a:t>As this cartoon</a:t>
            </a:r>
            <a:r>
              <a:rPr lang="en-US" sz="1200" b="1" baseline="0" dirty="0" smtClean="0">
                <a:solidFill>
                  <a:schemeClr val="bg1"/>
                </a:solidFill>
                <a:latin typeface="Arial"/>
                <a:cs typeface="Arial"/>
              </a:rPr>
              <a:t> illustrates, we have to try everything</a:t>
            </a:r>
            <a:endParaRPr lang="en-US" sz="1200" b="1" dirty="0" smtClean="0">
              <a:solidFill>
                <a:schemeClr val="bg1"/>
              </a:solidFill>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FBE91536-F1B0-CE40-8142-E607EF792553}" type="slidenum">
              <a:rPr lang="en-US" smtClean="0"/>
              <a:t>7</a:t>
            </a:fld>
            <a:endParaRPr lang="en-US"/>
          </a:p>
        </p:txBody>
      </p:sp>
    </p:spTree>
    <p:extLst>
      <p:ext uri="{BB962C8B-B14F-4D97-AF65-F5344CB8AC3E}">
        <p14:creationId xmlns:p14="http://schemas.microsoft.com/office/powerpoint/2010/main" val="3286390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defRPr/>
            </a:pPr>
            <a:endParaRPr lang="en-US" b="1" baseline="0" dirty="0" smtClean="0">
              <a:solidFill>
                <a:srgbClr val="C5B4F1"/>
              </a:solidFill>
            </a:endParaRPr>
          </a:p>
          <a:p>
            <a:r>
              <a:rPr lang="en-US" sz="1200" b="1" dirty="0" smtClean="0">
                <a:solidFill>
                  <a:schemeClr val="bg1"/>
                </a:solidFill>
              </a:rPr>
              <a:t>What causes the innovation Gap?</a:t>
            </a:r>
          </a:p>
          <a:p>
            <a:endParaRPr lang="en-US" sz="1200" b="1" dirty="0" smtClean="0">
              <a:solidFill>
                <a:schemeClr val="bg1"/>
              </a:solidFill>
            </a:endParaRPr>
          </a:p>
          <a:p>
            <a:r>
              <a:rPr lang="en-US" sz="1200" b="1" dirty="0" smtClean="0">
                <a:solidFill>
                  <a:schemeClr val="bg1"/>
                </a:solidFill>
              </a:rPr>
              <a:t>Fear of </a:t>
            </a:r>
            <a:r>
              <a:rPr lang="en-US" sz="1200" b="1" dirty="0" smtClean="0">
                <a:solidFill>
                  <a:schemeClr val="bg1"/>
                </a:solidFill>
              </a:rPr>
              <a:t>risk Humans find it hard to take risks</a:t>
            </a:r>
            <a:endParaRPr lang="en-US" sz="1200" b="1" dirty="0" smtClean="0">
              <a:solidFill>
                <a:schemeClr val="bg1"/>
              </a:solidFill>
            </a:endParaRPr>
          </a:p>
          <a:p>
            <a:endParaRPr lang="en-US" sz="1200" b="1" dirty="0" smtClean="0">
              <a:solidFill>
                <a:schemeClr val="bg1"/>
              </a:solidFill>
            </a:endParaRPr>
          </a:p>
          <a:p>
            <a:r>
              <a:rPr lang="en-US" sz="1200" b="1" dirty="0" smtClean="0">
                <a:solidFill>
                  <a:schemeClr val="bg1"/>
                </a:solidFill>
              </a:rPr>
              <a:t>Lack of funding; rewards for safe science, not new ideas</a:t>
            </a:r>
          </a:p>
          <a:p>
            <a:endParaRPr lang="en-US" sz="1200" b="1" dirty="0" smtClean="0">
              <a:solidFill>
                <a:schemeClr val="bg1"/>
              </a:solidFill>
            </a:endParaRPr>
          </a:p>
          <a:p>
            <a:r>
              <a:rPr lang="en-US" sz="1200" b="1" dirty="0" smtClean="0">
                <a:solidFill>
                  <a:schemeClr val="bg1"/>
                </a:solidFill>
              </a:rPr>
              <a:t>Pharmaceutical and Biotech companies must satisfy shareholders and make profits; this is not always consistent with innovative discoveries. Many of the new drugs approved by the FDA of the United States are small changes made to existing drugs: A different </a:t>
            </a:r>
            <a:r>
              <a:rPr lang="en-US" sz="1200" b="1" dirty="0" smtClean="0">
                <a:solidFill>
                  <a:schemeClr val="bg1"/>
                </a:solidFill>
              </a:rPr>
              <a:t>chemical version of a pill that delivers the drug</a:t>
            </a:r>
            <a:r>
              <a:rPr lang="en-US" sz="1200" b="1" baseline="0" dirty="0" smtClean="0">
                <a:solidFill>
                  <a:schemeClr val="bg1"/>
                </a:solidFill>
              </a:rPr>
              <a:t> more quickly but is not a new drug</a:t>
            </a:r>
            <a:r>
              <a:rPr lang="en-US" sz="1200" b="1" dirty="0" smtClean="0">
                <a:solidFill>
                  <a:schemeClr val="bg1"/>
                </a:solidFill>
              </a:rPr>
              <a:t>, </a:t>
            </a:r>
            <a:r>
              <a:rPr lang="en-US" sz="1200" b="1" dirty="0" smtClean="0">
                <a:solidFill>
                  <a:schemeClr val="bg1"/>
                </a:solidFill>
              </a:rPr>
              <a:t>for example. </a:t>
            </a:r>
          </a:p>
          <a:p>
            <a:pPr algn="ctr">
              <a:defRPr/>
            </a:pPr>
            <a:endParaRPr lang="en-US" b="1" dirty="0" smtClean="0">
              <a:solidFill>
                <a:srgbClr val="C5B4F1"/>
              </a:solidFill>
            </a:endParaRPr>
          </a:p>
        </p:txBody>
      </p:sp>
      <p:sp>
        <p:nvSpPr>
          <p:cNvPr id="4" name="Slide Number Placeholder 3"/>
          <p:cNvSpPr>
            <a:spLocks noGrp="1"/>
          </p:cNvSpPr>
          <p:nvPr>
            <p:ph type="sldNum" sz="quarter" idx="10"/>
          </p:nvPr>
        </p:nvSpPr>
        <p:spPr/>
        <p:txBody>
          <a:bodyPr/>
          <a:lstStyle/>
          <a:p>
            <a:fld id="{FBE91536-F1B0-CE40-8142-E607EF792553}" type="slidenum">
              <a:rPr lang="en-US" smtClean="0"/>
              <a:t>8</a:t>
            </a:fld>
            <a:endParaRPr lang="en-US"/>
          </a:p>
        </p:txBody>
      </p:sp>
    </p:spTree>
    <p:extLst>
      <p:ext uri="{BB962C8B-B14F-4D97-AF65-F5344CB8AC3E}">
        <p14:creationId xmlns:p14="http://schemas.microsoft.com/office/powerpoint/2010/main" val="2778452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b="1" dirty="0" smtClean="0">
                <a:solidFill>
                  <a:schemeClr val="bg1"/>
                </a:solidFill>
              </a:rPr>
              <a:t>The REGULATORY GAP is caused by a tension between two ideas</a:t>
            </a:r>
          </a:p>
          <a:p>
            <a:pPr>
              <a:defRPr/>
            </a:pPr>
            <a:endParaRPr lang="en-US" sz="1800" b="1" dirty="0" smtClean="0">
              <a:solidFill>
                <a:schemeClr val="bg1"/>
              </a:solidFill>
            </a:endParaRPr>
          </a:p>
          <a:p>
            <a:pPr>
              <a:defRPr/>
            </a:pPr>
            <a:r>
              <a:rPr lang="en-US" sz="1600" b="1" dirty="0" smtClean="0">
                <a:solidFill>
                  <a:schemeClr val="bg1"/>
                </a:solidFill>
              </a:rPr>
              <a:t>Regulation is a bottleneck           VS             Regulation protects the public </a:t>
            </a:r>
          </a:p>
          <a:p>
            <a:pPr algn="ctr">
              <a:defRPr/>
            </a:pPr>
            <a:endParaRPr lang="en-US" sz="1600" b="1" dirty="0" smtClean="0">
              <a:solidFill>
                <a:schemeClr val="bg1"/>
              </a:solidFill>
            </a:endParaRPr>
          </a:p>
          <a:p>
            <a:pPr>
              <a:defRPr/>
            </a:pPr>
            <a:r>
              <a:rPr lang="en-US" b="1" dirty="0" smtClean="0">
                <a:solidFill>
                  <a:schemeClr val="bg1"/>
                </a:solidFill>
                <a:cs typeface="Arial"/>
              </a:rPr>
              <a:t>The question is ‘Do  we need to approve drugs and devices faster or do we need to be </a:t>
            </a:r>
            <a:r>
              <a:rPr lang="en-US" b="1" dirty="0" smtClean="0">
                <a:solidFill>
                  <a:schemeClr val="bg1"/>
                </a:solidFill>
                <a:cs typeface="Arial"/>
              </a:rPr>
              <a:t>more </a:t>
            </a:r>
            <a:r>
              <a:rPr lang="en-US" b="1" dirty="0" smtClean="0">
                <a:solidFill>
                  <a:schemeClr val="bg1"/>
                </a:solidFill>
                <a:cs typeface="Arial"/>
              </a:rPr>
              <a:t>vigilant about keeping potentially dangerous drugs off the market? </a:t>
            </a:r>
            <a:r>
              <a:rPr lang="en-US" b="1" dirty="0" smtClean="0">
                <a:solidFill>
                  <a:schemeClr val="bg1"/>
                </a:solidFill>
                <a:cs typeface="Arial"/>
              </a:rPr>
              <a:t>Which</a:t>
            </a:r>
            <a:r>
              <a:rPr lang="en-US" b="1" baseline="0" dirty="0" smtClean="0">
                <a:solidFill>
                  <a:schemeClr val="bg1"/>
                </a:solidFill>
                <a:cs typeface="Arial"/>
              </a:rPr>
              <a:t> is more important?</a:t>
            </a:r>
            <a:endParaRPr lang="en-US" b="1" dirty="0" smtClean="0">
              <a:solidFill>
                <a:schemeClr val="bg1"/>
              </a:solidFill>
              <a:cs typeface="Arial"/>
            </a:endParaRPr>
          </a:p>
          <a:p>
            <a:pPr>
              <a:defRPr/>
            </a:pPr>
            <a:endParaRPr lang="en-US" b="1" dirty="0" smtClean="0">
              <a:solidFill>
                <a:schemeClr val="bg1"/>
              </a:solidFill>
              <a:cs typeface="Arial"/>
            </a:endParaRPr>
          </a:p>
          <a:p>
            <a:pPr>
              <a:defRPr/>
            </a:pPr>
            <a:r>
              <a:rPr lang="en-US" b="1" dirty="0" smtClean="0">
                <a:solidFill>
                  <a:schemeClr val="bg1"/>
                </a:solidFill>
              </a:rPr>
              <a:t>We could do both at the same time if we could learn how to accurately predict, from preclinical data, the human health risks associated with a new product. This is not an easy problem to solve. </a:t>
            </a:r>
          </a:p>
          <a:p>
            <a:pPr>
              <a:defRPr/>
            </a:pPr>
            <a:endParaRPr lang="en-US" b="1" dirty="0" smtClean="0">
              <a:solidFill>
                <a:schemeClr val="bg1"/>
              </a:solidFill>
            </a:endParaRPr>
          </a:p>
          <a:p>
            <a:pPr marL="285750" indent="-285750">
              <a:buFont typeface="Arial"/>
              <a:buChar char="•"/>
            </a:pPr>
            <a:r>
              <a:rPr lang="en-US" b="1" dirty="0" smtClean="0">
                <a:solidFill>
                  <a:schemeClr val="bg1"/>
                </a:solidFill>
              </a:rPr>
              <a:t>As this quote from Christopher Breuer</a:t>
            </a:r>
            <a:r>
              <a:rPr lang="en-US" b="1" baseline="0" dirty="0" smtClean="0">
                <a:solidFill>
                  <a:schemeClr val="bg1"/>
                </a:solidFill>
              </a:rPr>
              <a:t> at Ohio State University says. </a:t>
            </a:r>
            <a:r>
              <a:rPr lang="en-US" i="1" dirty="0" smtClean="0">
                <a:solidFill>
                  <a:schemeClr val="bg1"/>
                </a:solidFill>
              </a:rPr>
              <a:t>“Ultimately, translational research requires a leap of faith because … there is always the risk of unanticipated adverse events.”</a:t>
            </a:r>
          </a:p>
          <a:p>
            <a:r>
              <a:rPr lang="en-US" dirty="0" smtClean="0">
                <a:solidFill>
                  <a:schemeClr val="bg1"/>
                </a:solidFill>
              </a:rPr>
              <a:t>	</a:t>
            </a:r>
            <a:endParaRPr lang="en-US" b="1" dirty="0" smtClean="0">
              <a:solidFill>
                <a:schemeClr val="bg1"/>
              </a:solidFill>
            </a:endParaRPr>
          </a:p>
          <a:p>
            <a:pPr>
              <a:defRPr/>
            </a:pPr>
            <a:endParaRPr lang="en-US" dirty="0">
              <a:solidFill>
                <a:schemeClr val="bg1"/>
              </a:solidFill>
              <a:cs typeface="Arial"/>
            </a:endParaRPr>
          </a:p>
        </p:txBody>
      </p:sp>
      <p:sp>
        <p:nvSpPr>
          <p:cNvPr id="4" name="Slide Number Placeholder 3"/>
          <p:cNvSpPr>
            <a:spLocks noGrp="1"/>
          </p:cNvSpPr>
          <p:nvPr>
            <p:ph type="sldNum" sz="quarter" idx="10"/>
          </p:nvPr>
        </p:nvSpPr>
        <p:spPr/>
        <p:txBody>
          <a:bodyPr/>
          <a:lstStyle/>
          <a:p>
            <a:fld id="{F4C44933-1A90-064E-84DF-E6404E8C173C}" type="slidenum">
              <a:rPr lang="en-US" smtClean="0"/>
              <a:pPr/>
              <a:t>9</a:t>
            </a:fld>
            <a:endParaRPr lang="en-US"/>
          </a:p>
        </p:txBody>
      </p:sp>
    </p:spTree>
    <p:extLst>
      <p:ext uri="{BB962C8B-B14F-4D97-AF65-F5344CB8AC3E}">
        <p14:creationId xmlns:p14="http://schemas.microsoft.com/office/powerpoint/2010/main" val="3150726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And there is another</a:t>
            </a:r>
            <a:r>
              <a:rPr lang="en-US" sz="1200" kern="1200" baseline="0" dirty="0" smtClean="0">
                <a:solidFill>
                  <a:schemeClr val="tx1"/>
                </a:solidFill>
                <a:effectLst/>
                <a:latin typeface="+mn-lt"/>
                <a:ea typeface="+mn-ea"/>
                <a:cs typeface="+mn-cs"/>
              </a:rPr>
              <a:t> problem. </a:t>
            </a:r>
            <a:r>
              <a:rPr lang="en-US" sz="1200" kern="1200" dirty="0" smtClean="0">
                <a:solidFill>
                  <a:schemeClr val="tx1"/>
                </a:solidFill>
                <a:effectLst/>
                <a:latin typeface="+mn-lt"/>
                <a:ea typeface="+mn-ea"/>
                <a:cs typeface="+mn-cs"/>
              </a:rPr>
              <a:t>And</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as one Biomaterials Scientist said, the greatest </a:t>
            </a:r>
            <a:r>
              <a:rPr lang="en-US" sz="1200" kern="1200" baseline="0" dirty="0" smtClean="0">
                <a:solidFill>
                  <a:schemeClr val="tx1"/>
                </a:solidFill>
                <a:effectLst/>
                <a:latin typeface="+mn-lt"/>
                <a:ea typeface="+mn-ea"/>
                <a:cs typeface="+mn-cs"/>
              </a:rPr>
              <a:t>regulatory </a:t>
            </a:r>
            <a:r>
              <a:rPr lang="en-US" sz="1200" kern="1200" baseline="0" dirty="0" smtClean="0">
                <a:solidFill>
                  <a:schemeClr val="tx1"/>
                </a:solidFill>
                <a:effectLst/>
                <a:latin typeface="+mn-lt"/>
                <a:ea typeface="+mn-ea"/>
                <a:cs typeface="+mn-cs"/>
              </a:rPr>
              <a:t>challenge in translating biomaterials to the clinic is the COST of satisfying the regulators.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4C44933-1A90-064E-84DF-E6404E8C173C}" type="slidenum">
              <a:rPr lang="en-US" smtClean="0"/>
              <a:pPr/>
              <a:t>10</a:t>
            </a:fld>
            <a:endParaRPr lang="en-US"/>
          </a:p>
        </p:txBody>
      </p:sp>
    </p:spTree>
    <p:extLst>
      <p:ext uri="{BB962C8B-B14F-4D97-AF65-F5344CB8AC3E}">
        <p14:creationId xmlns:p14="http://schemas.microsoft.com/office/powerpoint/2010/main" val="26225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charset="0"/>
                <a:ea typeface="ＭＳ Ｐゴシック" charset="0"/>
                <a:cs typeface="ＭＳ Ｐゴシック" charset="0"/>
              </a:rPr>
              <a:t>Closing the Policy Gap requires action from</a:t>
            </a:r>
            <a:r>
              <a:rPr lang="en-US" baseline="0" dirty="0" smtClean="0">
                <a:latin typeface="Times" charset="0"/>
                <a:ea typeface="ＭＳ Ｐゴシック" charset="0"/>
                <a:cs typeface="ＭＳ Ｐゴシック" charset="0"/>
              </a:rPr>
              <a:t> administrators and the government. Here I have listed some of the areas where </a:t>
            </a:r>
            <a:r>
              <a:rPr lang="en-US" baseline="0" dirty="0" smtClean="0">
                <a:latin typeface="Times" charset="0"/>
                <a:ea typeface="ＭＳ Ｐゴシック" charset="0"/>
                <a:cs typeface="ＭＳ Ｐゴシック" charset="0"/>
              </a:rPr>
              <a:t>we are </a:t>
            </a:r>
            <a:r>
              <a:rPr lang="en-US" baseline="0" dirty="0" err="1" smtClean="0">
                <a:latin typeface="Times" charset="0"/>
                <a:ea typeface="ＭＳ Ｐゴシック" charset="0"/>
                <a:cs typeface="ＭＳ Ｐゴシック" charset="0"/>
              </a:rPr>
              <a:t>makin</a:t>
            </a:r>
            <a:r>
              <a:rPr lang="en-US" baseline="0" dirty="0" smtClean="0">
                <a:latin typeface="Times" charset="0"/>
                <a:ea typeface="ＭＳ Ｐゴシック" charset="0"/>
                <a:cs typeface="ＭＳ Ｐゴシック" charset="0"/>
              </a:rPr>
              <a:t> </a:t>
            </a:r>
            <a:r>
              <a:rPr lang="en-US" baseline="0" dirty="0" err="1" smtClean="0">
                <a:latin typeface="Times" charset="0"/>
                <a:ea typeface="ＭＳ Ｐゴシック" charset="0"/>
                <a:cs typeface="ＭＳ Ｐゴシック" charset="0"/>
              </a:rPr>
              <a:t>gprogress</a:t>
            </a:r>
            <a:r>
              <a:rPr lang="en-US" baseline="0" dirty="0" smtClean="0">
                <a:latin typeface="Times" charset="0"/>
                <a:ea typeface="ＭＳ Ｐゴシック" charset="0"/>
                <a:cs typeface="ＭＳ Ｐゴシック" charset="0"/>
              </a:rPr>
              <a:t> in </a:t>
            </a:r>
            <a:r>
              <a:rPr lang="en-US" baseline="0" dirty="0" smtClean="0">
                <a:latin typeface="Times" charset="0"/>
                <a:ea typeface="ＭＳ Ｐゴシック" charset="0"/>
                <a:cs typeface="ＭＳ Ｐゴシック" charset="0"/>
              </a:rPr>
              <a:t>solving some of the Policy problems. </a:t>
            </a:r>
            <a:endParaRPr lang="en-US" dirty="0" smtClean="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638">
              <a:defRPr sz="1700">
                <a:solidFill>
                  <a:schemeClr val="tx1"/>
                </a:solidFill>
                <a:latin typeface="Times" charset="0"/>
                <a:ea typeface="ＭＳ Ｐゴシック" charset="0"/>
                <a:cs typeface="ＭＳ Ｐゴシック" charset="0"/>
              </a:defRPr>
            </a:lvl1pPr>
            <a:lvl2pPr marL="37931725" indent="-37474525" defTabSz="909638">
              <a:defRPr sz="1700">
                <a:solidFill>
                  <a:schemeClr val="tx1"/>
                </a:solidFill>
                <a:latin typeface="Times" charset="0"/>
                <a:ea typeface="ＭＳ Ｐゴシック" charset="0"/>
              </a:defRPr>
            </a:lvl2pPr>
            <a:lvl3pPr>
              <a:defRPr sz="1700">
                <a:solidFill>
                  <a:schemeClr val="tx1"/>
                </a:solidFill>
                <a:latin typeface="Times" charset="0"/>
                <a:ea typeface="ＭＳ Ｐゴシック" charset="0"/>
              </a:defRPr>
            </a:lvl3pPr>
            <a:lvl4pPr>
              <a:defRPr sz="1700">
                <a:solidFill>
                  <a:schemeClr val="tx1"/>
                </a:solidFill>
                <a:latin typeface="Times" charset="0"/>
                <a:ea typeface="ＭＳ Ｐゴシック" charset="0"/>
              </a:defRPr>
            </a:lvl4pPr>
            <a:lvl5pPr>
              <a:defRPr sz="1700">
                <a:solidFill>
                  <a:schemeClr val="tx1"/>
                </a:solidFill>
                <a:latin typeface="Times" charset="0"/>
                <a:ea typeface="ＭＳ Ｐゴシック" charset="0"/>
              </a:defRPr>
            </a:lvl5pPr>
            <a:lvl6pPr marL="457200" eaLnBrk="0" fontAlgn="base" hangingPunct="0">
              <a:spcBef>
                <a:spcPct val="0"/>
              </a:spcBef>
              <a:spcAft>
                <a:spcPct val="0"/>
              </a:spcAft>
              <a:defRPr sz="1700">
                <a:solidFill>
                  <a:schemeClr val="tx1"/>
                </a:solidFill>
                <a:latin typeface="Times" charset="0"/>
                <a:ea typeface="ＭＳ Ｐゴシック" charset="0"/>
              </a:defRPr>
            </a:lvl6pPr>
            <a:lvl7pPr marL="914400" eaLnBrk="0" fontAlgn="base" hangingPunct="0">
              <a:spcBef>
                <a:spcPct val="0"/>
              </a:spcBef>
              <a:spcAft>
                <a:spcPct val="0"/>
              </a:spcAft>
              <a:defRPr sz="1700">
                <a:solidFill>
                  <a:schemeClr val="tx1"/>
                </a:solidFill>
                <a:latin typeface="Times" charset="0"/>
                <a:ea typeface="ＭＳ Ｐゴシック" charset="0"/>
              </a:defRPr>
            </a:lvl7pPr>
            <a:lvl8pPr marL="1371600" eaLnBrk="0" fontAlgn="base" hangingPunct="0">
              <a:spcBef>
                <a:spcPct val="0"/>
              </a:spcBef>
              <a:spcAft>
                <a:spcPct val="0"/>
              </a:spcAft>
              <a:defRPr sz="1700">
                <a:solidFill>
                  <a:schemeClr val="tx1"/>
                </a:solidFill>
                <a:latin typeface="Times" charset="0"/>
                <a:ea typeface="ＭＳ Ｐゴシック" charset="0"/>
              </a:defRPr>
            </a:lvl8pPr>
            <a:lvl9pPr marL="1828800" eaLnBrk="0" fontAlgn="base" hangingPunct="0">
              <a:spcBef>
                <a:spcPct val="0"/>
              </a:spcBef>
              <a:spcAft>
                <a:spcPct val="0"/>
              </a:spcAft>
              <a:defRPr sz="1700">
                <a:solidFill>
                  <a:schemeClr val="tx1"/>
                </a:solidFill>
                <a:latin typeface="Times" charset="0"/>
                <a:ea typeface="ＭＳ Ｐゴシック" charset="0"/>
              </a:defRPr>
            </a:lvl9pPr>
          </a:lstStyle>
          <a:p>
            <a:fld id="{7F2FE811-7E76-974F-A556-6509FADB0BC0}" type="slidenum">
              <a:rPr lang="sv-SE" sz="1200"/>
              <a:pPr/>
              <a:t>11</a:t>
            </a:fld>
            <a:endParaRPr lang="sv-SE"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638">
              <a:defRPr sz="1700">
                <a:solidFill>
                  <a:schemeClr val="tx1"/>
                </a:solidFill>
                <a:latin typeface="Times" charset="0"/>
                <a:ea typeface="ＭＳ Ｐゴシック" charset="0"/>
                <a:cs typeface="ＭＳ Ｐゴシック" charset="0"/>
              </a:defRPr>
            </a:lvl1pPr>
            <a:lvl2pPr marL="37931725" indent="-37474525" defTabSz="909638">
              <a:defRPr sz="1700">
                <a:solidFill>
                  <a:schemeClr val="tx1"/>
                </a:solidFill>
                <a:latin typeface="Times" charset="0"/>
                <a:ea typeface="ＭＳ Ｐゴシック" charset="0"/>
              </a:defRPr>
            </a:lvl2pPr>
            <a:lvl3pPr>
              <a:defRPr sz="1700">
                <a:solidFill>
                  <a:schemeClr val="tx1"/>
                </a:solidFill>
                <a:latin typeface="Times" charset="0"/>
                <a:ea typeface="ＭＳ Ｐゴシック" charset="0"/>
              </a:defRPr>
            </a:lvl3pPr>
            <a:lvl4pPr>
              <a:defRPr sz="1700">
                <a:solidFill>
                  <a:schemeClr val="tx1"/>
                </a:solidFill>
                <a:latin typeface="Times" charset="0"/>
                <a:ea typeface="ＭＳ Ｐゴシック" charset="0"/>
              </a:defRPr>
            </a:lvl4pPr>
            <a:lvl5pPr>
              <a:defRPr sz="1700">
                <a:solidFill>
                  <a:schemeClr val="tx1"/>
                </a:solidFill>
                <a:latin typeface="Times" charset="0"/>
                <a:ea typeface="ＭＳ Ｐゴシック" charset="0"/>
              </a:defRPr>
            </a:lvl5pPr>
            <a:lvl6pPr marL="457200" eaLnBrk="0" fontAlgn="base" hangingPunct="0">
              <a:spcBef>
                <a:spcPct val="0"/>
              </a:spcBef>
              <a:spcAft>
                <a:spcPct val="0"/>
              </a:spcAft>
              <a:defRPr sz="1700">
                <a:solidFill>
                  <a:schemeClr val="tx1"/>
                </a:solidFill>
                <a:latin typeface="Times" charset="0"/>
                <a:ea typeface="ＭＳ Ｐゴシック" charset="0"/>
              </a:defRPr>
            </a:lvl6pPr>
            <a:lvl7pPr marL="914400" eaLnBrk="0" fontAlgn="base" hangingPunct="0">
              <a:spcBef>
                <a:spcPct val="0"/>
              </a:spcBef>
              <a:spcAft>
                <a:spcPct val="0"/>
              </a:spcAft>
              <a:defRPr sz="1700">
                <a:solidFill>
                  <a:schemeClr val="tx1"/>
                </a:solidFill>
                <a:latin typeface="Times" charset="0"/>
                <a:ea typeface="ＭＳ Ｐゴシック" charset="0"/>
              </a:defRPr>
            </a:lvl7pPr>
            <a:lvl8pPr marL="1371600" eaLnBrk="0" fontAlgn="base" hangingPunct="0">
              <a:spcBef>
                <a:spcPct val="0"/>
              </a:spcBef>
              <a:spcAft>
                <a:spcPct val="0"/>
              </a:spcAft>
              <a:defRPr sz="1700">
                <a:solidFill>
                  <a:schemeClr val="tx1"/>
                </a:solidFill>
                <a:latin typeface="Times" charset="0"/>
                <a:ea typeface="ＭＳ Ｐゴシック" charset="0"/>
              </a:defRPr>
            </a:lvl8pPr>
            <a:lvl9pPr marL="1828800" eaLnBrk="0" fontAlgn="base" hangingPunct="0">
              <a:spcBef>
                <a:spcPct val="0"/>
              </a:spcBef>
              <a:spcAft>
                <a:spcPct val="0"/>
              </a:spcAft>
              <a:defRPr sz="1700">
                <a:solidFill>
                  <a:schemeClr val="tx1"/>
                </a:solidFill>
                <a:latin typeface="Times" charset="0"/>
                <a:ea typeface="ＭＳ Ｐゴシック" charset="0"/>
              </a:defRPr>
            </a:lvl9pPr>
          </a:lstStyle>
          <a:p>
            <a:fld id="{849FD0A4-60F8-214A-BC26-A34D825E50B1}" type="slidenum">
              <a:rPr lang="sv-SE" sz="1200"/>
              <a:pPr/>
              <a:t>12</a:t>
            </a:fld>
            <a:endParaRPr lang="sv-SE"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charset="0"/>
                <a:ea typeface="ＭＳ Ｐゴシック" charset="0"/>
                <a:cs typeface="ＭＳ Ｐゴシック" charset="0"/>
              </a:rPr>
              <a:t> </a:t>
            </a:r>
          </a:p>
          <a:p>
            <a:pPr eaLnBrk="1" hangingPunct="1"/>
            <a:r>
              <a:rPr lang="en-US" dirty="0" smtClean="0">
                <a:latin typeface="Times" charset="0"/>
                <a:ea typeface="ＭＳ Ｐゴシック" charset="0"/>
                <a:cs typeface="ＭＳ Ｐゴシック" charset="0"/>
              </a:rPr>
              <a:t>The</a:t>
            </a:r>
            <a:r>
              <a:rPr lang="en-US" baseline="0" dirty="0" smtClean="0">
                <a:latin typeface="Times" charset="0"/>
                <a:ea typeface="ＭＳ Ｐゴシック" charset="0"/>
                <a:cs typeface="ＭＳ Ｐゴシック" charset="0"/>
              </a:rPr>
              <a:t> </a:t>
            </a:r>
            <a:r>
              <a:rPr lang="en-US" baseline="0" dirty="0" smtClean="0">
                <a:latin typeface="Times" charset="0"/>
                <a:ea typeface="ＭＳ Ｐゴシック" charset="0"/>
                <a:cs typeface="ＭＳ Ｐゴシック" charset="0"/>
              </a:rPr>
              <a:t>problems are </a:t>
            </a:r>
            <a:r>
              <a:rPr lang="en-US" baseline="0" dirty="0" smtClean="0">
                <a:latin typeface="Times" charset="0"/>
                <a:ea typeface="ＭＳ Ｐゴシック" charset="0"/>
                <a:cs typeface="ＭＳ Ｐゴシック" charset="0"/>
              </a:rPr>
              <a:t>complex but several changes have been suggested to contribute to the solution. </a:t>
            </a:r>
          </a:p>
          <a:p>
            <a:pPr eaLnBrk="1" hangingPunct="1"/>
            <a:endParaRPr lang="en-US" baseline="0" dirty="0" smtClean="0">
              <a:latin typeface="Times" charset="0"/>
              <a:ea typeface="ＭＳ Ｐゴシック" charset="0"/>
              <a:cs typeface="ＭＳ Ｐゴシック" charset="0"/>
            </a:endParaRPr>
          </a:p>
          <a:p>
            <a:pPr>
              <a:buFont typeface="Arial" charset="0"/>
              <a:buChar char="•"/>
            </a:pPr>
            <a:r>
              <a:rPr lang="en-US" sz="1200" dirty="0" smtClean="0">
                <a:solidFill>
                  <a:schemeClr val="bg1"/>
                </a:solidFill>
                <a:latin typeface="Arial"/>
                <a:cs typeface="Arial"/>
              </a:rPr>
              <a:t>Make available to the world's scientists screening facilities, validated animal disease models, and compound libraries</a:t>
            </a:r>
          </a:p>
          <a:p>
            <a:endParaRPr lang="en-US" sz="1200" dirty="0" smtClean="0">
              <a:solidFill>
                <a:schemeClr val="bg1"/>
              </a:solidFill>
              <a:latin typeface="Arial"/>
              <a:cs typeface="Arial"/>
            </a:endParaRPr>
          </a:p>
          <a:p>
            <a:pPr>
              <a:buFont typeface="Arial" charset="0"/>
              <a:buChar char="•"/>
            </a:pPr>
            <a:r>
              <a:rPr lang="en-US" sz="1200" dirty="0" smtClean="0">
                <a:solidFill>
                  <a:schemeClr val="bg1"/>
                </a:solidFill>
                <a:latin typeface="Arial"/>
                <a:cs typeface="Arial"/>
              </a:rPr>
              <a:t>Earlier access to patients</a:t>
            </a:r>
          </a:p>
          <a:p>
            <a:r>
              <a:rPr lang="en-US" sz="1200" dirty="0" smtClean="0">
                <a:solidFill>
                  <a:schemeClr val="bg1"/>
                </a:solidFill>
                <a:latin typeface="Arial"/>
                <a:cs typeface="Arial"/>
              </a:rPr>
              <a:t> </a:t>
            </a:r>
          </a:p>
          <a:p>
            <a:pPr>
              <a:buFont typeface="Arial" charset="0"/>
              <a:buChar char="•"/>
            </a:pPr>
            <a:r>
              <a:rPr lang="en-US" sz="1200" dirty="0" smtClean="0">
                <a:solidFill>
                  <a:schemeClr val="bg1"/>
                </a:solidFill>
                <a:latin typeface="Arial"/>
                <a:cs typeface="Arial"/>
              </a:rPr>
              <a:t>Facilitate drug repurposing</a:t>
            </a:r>
          </a:p>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638">
              <a:defRPr sz="1700">
                <a:solidFill>
                  <a:schemeClr val="tx1"/>
                </a:solidFill>
                <a:latin typeface="Times" charset="0"/>
                <a:ea typeface="ＭＳ Ｐゴシック" charset="0"/>
                <a:cs typeface="ＭＳ Ｐゴシック" charset="0"/>
              </a:defRPr>
            </a:lvl1pPr>
            <a:lvl2pPr marL="37931725" indent="-37474525" defTabSz="909638">
              <a:defRPr sz="1700">
                <a:solidFill>
                  <a:schemeClr val="tx1"/>
                </a:solidFill>
                <a:latin typeface="Times" charset="0"/>
                <a:ea typeface="ＭＳ Ｐゴシック" charset="0"/>
              </a:defRPr>
            </a:lvl2pPr>
            <a:lvl3pPr>
              <a:defRPr sz="1700">
                <a:solidFill>
                  <a:schemeClr val="tx1"/>
                </a:solidFill>
                <a:latin typeface="Times" charset="0"/>
                <a:ea typeface="ＭＳ Ｐゴシック" charset="0"/>
              </a:defRPr>
            </a:lvl3pPr>
            <a:lvl4pPr>
              <a:defRPr sz="1700">
                <a:solidFill>
                  <a:schemeClr val="tx1"/>
                </a:solidFill>
                <a:latin typeface="Times" charset="0"/>
                <a:ea typeface="ＭＳ Ｐゴシック" charset="0"/>
              </a:defRPr>
            </a:lvl4pPr>
            <a:lvl5pPr>
              <a:defRPr sz="1700">
                <a:solidFill>
                  <a:schemeClr val="tx1"/>
                </a:solidFill>
                <a:latin typeface="Times" charset="0"/>
                <a:ea typeface="ＭＳ Ｐゴシック" charset="0"/>
              </a:defRPr>
            </a:lvl5pPr>
            <a:lvl6pPr marL="457200" eaLnBrk="0" fontAlgn="base" hangingPunct="0">
              <a:spcBef>
                <a:spcPct val="0"/>
              </a:spcBef>
              <a:spcAft>
                <a:spcPct val="0"/>
              </a:spcAft>
              <a:defRPr sz="1700">
                <a:solidFill>
                  <a:schemeClr val="tx1"/>
                </a:solidFill>
                <a:latin typeface="Times" charset="0"/>
                <a:ea typeface="ＭＳ Ｐゴシック" charset="0"/>
              </a:defRPr>
            </a:lvl6pPr>
            <a:lvl7pPr marL="914400" eaLnBrk="0" fontAlgn="base" hangingPunct="0">
              <a:spcBef>
                <a:spcPct val="0"/>
              </a:spcBef>
              <a:spcAft>
                <a:spcPct val="0"/>
              </a:spcAft>
              <a:defRPr sz="1700">
                <a:solidFill>
                  <a:schemeClr val="tx1"/>
                </a:solidFill>
                <a:latin typeface="Times" charset="0"/>
                <a:ea typeface="ＭＳ Ｐゴシック" charset="0"/>
              </a:defRPr>
            </a:lvl7pPr>
            <a:lvl8pPr marL="1371600" eaLnBrk="0" fontAlgn="base" hangingPunct="0">
              <a:spcBef>
                <a:spcPct val="0"/>
              </a:spcBef>
              <a:spcAft>
                <a:spcPct val="0"/>
              </a:spcAft>
              <a:defRPr sz="1700">
                <a:solidFill>
                  <a:schemeClr val="tx1"/>
                </a:solidFill>
                <a:latin typeface="Times" charset="0"/>
                <a:ea typeface="ＭＳ Ｐゴシック" charset="0"/>
              </a:defRPr>
            </a:lvl8pPr>
            <a:lvl9pPr marL="1828800" eaLnBrk="0" fontAlgn="base" hangingPunct="0">
              <a:spcBef>
                <a:spcPct val="0"/>
              </a:spcBef>
              <a:spcAft>
                <a:spcPct val="0"/>
              </a:spcAft>
              <a:defRPr sz="1700">
                <a:solidFill>
                  <a:schemeClr val="tx1"/>
                </a:solidFill>
                <a:latin typeface="Times" charset="0"/>
                <a:ea typeface="ＭＳ Ｐゴシック" charset="0"/>
              </a:defRPr>
            </a:lvl9pPr>
          </a:lstStyle>
          <a:p>
            <a:fld id="{849FD0A4-60F8-214A-BC26-A34D825E50B1}" type="slidenum">
              <a:rPr lang="sv-SE" sz="1200"/>
              <a:pPr/>
              <a:t>13</a:t>
            </a:fld>
            <a:endParaRPr lang="sv-SE"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charset="0"/>
                <a:ea typeface="ＭＳ Ｐゴシック" charset="0"/>
                <a:cs typeface="ＭＳ Ｐゴシック" charset="0"/>
              </a:rPr>
              <a:t>Collaboration.</a:t>
            </a:r>
            <a:r>
              <a:rPr lang="en-US" baseline="0" dirty="0" smtClean="0">
                <a:latin typeface="Times" charset="0"/>
                <a:ea typeface="ＭＳ Ｐゴシック" charset="0"/>
                <a:cs typeface="ＭＳ Ｐゴシック" charset="0"/>
              </a:rPr>
              <a:t> The more people, the more ideas. </a:t>
            </a:r>
            <a:r>
              <a:rPr lang="en-US" dirty="0" smtClean="0">
                <a:latin typeface="Times" charset="0"/>
                <a:ea typeface="ＭＳ Ｐゴシック" charset="0"/>
                <a:cs typeface="ＭＳ Ｐゴシック" charset="0"/>
              </a:rPr>
              <a:t>This slide illustrates the collaborations existing in the world between</a:t>
            </a:r>
            <a:r>
              <a:rPr lang="en-US" baseline="0" dirty="0" smtClean="0">
                <a:latin typeface="Times" charset="0"/>
                <a:ea typeface="ＭＳ Ｐゴシック" charset="0"/>
                <a:cs typeface="ＭＳ Ｐゴシック" charset="0"/>
              </a:rPr>
              <a:t> 2003 and 2009. The number would be more dramatic today. Centers of collaboration include the United States CLICK, Europe CLICK and China </a:t>
            </a:r>
            <a:r>
              <a:rPr lang="en-US" baseline="0" dirty="0" smtClean="0">
                <a:latin typeface="Times" charset="0"/>
                <a:ea typeface="ＭＳ Ｐゴシック" charset="0"/>
                <a:cs typeface="ＭＳ Ｐゴシック" charset="0"/>
              </a:rPr>
              <a:t>(which would show much more collaboration if the data were from 2015)</a:t>
            </a:r>
            <a:endParaRPr lang="en-US" dirty="0">
              <a:latin typeface="Times"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638">
              <a:defRPr sz="1700">
                <a:solidFill>
                  <a:schemeClr val="tx1"/>
                </a:solidFill>
                <a:latin typeface="Times" charset="0"/>
                <a:ea typeface="ＭＳ Ｐゴシック" charset="0"/>
                <a:cs typeface="ＭＳ Ｐゴシック" charset="0"/>
              </a:defRPr>
            </a:lvl1pPr>
            <a:lvl2pPr marL="742950" indent="-285750" defTabSz="909638">
              <a:defRPr sz="1700">
                <a:solidFill>
                  <a:schemeClr val="tx1"/>
                </a:solidFill>
                <a:latin typeface="Times" charset="0"/>
                <a:ea typeface="ＭＳ Ｐゴシック" charset="0"/>
              </a:defRPr>
            </a:lvl2pPr>
            <a:lvl3pPr marL="1143000" indent="-228600" defTabSz="909638">
              <a:defRPr sz="1700">
                <a:solidFill>
                  <a:schemeClr val="tx1"/>
                </a:solidFill>
                <a:latin typeface="Times" charset="0"/>
                <a:ea typeface="ＭＳ Ｐゴシック" charset="0"/>
              </a:defRPr>
            </a:lvl3pPr>
            <a:lvl4pPr marL="1600200" indent="-228600" defTabSz="909638">
              <a:defRPr sz="1700">
                <a:solidFill>
                  <a:schemeClr val="tx1"/>
                </a:solidFill>
                <a:latin typeface="Times" charset="0"/>
                <a:ea typeface="ＭＳ Ｐゴシック" charset="0"/>
              </a:defRPr>
            </a:lvl4pPr>
            <a:lvl5pPr marL="2057400" indent="-228600" defTabSz="909638">
              <a:defRPr sz="1700">
                <a:solidFill>
                  <a:schemeClr val="tx1"/>
                </a:solidFill>
                <a:latin typeface="Times" charset="0"/>
                <a:ea typeface="ＭＳ Ｐゴシック" charset="0"/>
              </a:defRPr>
            </a:lvl5pPr>
            <a:lvl6pPr marL="2514600" indent="-228600" defTabSz="909638" eaLnBrk="0" fontAlgn="base" hangingPunct="0">
              <a:spcBef>
                <a:spcPct val="0"/>
              </a:spcBef>
              <a:spcAft>
                <a:spcPct val="0"/>
              </a:spcAft>
              <a:defRPr sz="1700">
                <a:solidFill>
                  <a:schemeClr val="tx1"/>
                </a:solidFill>
                <a:latin typeface="Times" charset="0"/>
                <a:ea typeface="ＭＳ Ｐゴシック" charset="0"/>
              </a:defRPr>
            </a:lvl6pPr>
            <a:lvl7pPr marL="2971800" indent="-228600" defTabSz="909638" eaLnBrk="0" fontAlgn="base" hangingPunct="0">
              <a:spcBef>
                <a:spcPct val="0"/>
              </a:spcBef>
              <a:spcAft>
                <a:spcPct val="0"/>
              </a:spcAft>
              <a:defRPr sz="1700">
                <a:solidFill>
                  <a:schemeClr val="tx1"/>
                </a:solidFill>
                <a:latin typeface="Times" charset="0"/>
                <a:ea typeface="ＭＳ Ｐゴシック" charset="0"/>
              </a:defRPr>
            </a:lvl7pPr>
            <a:lvl8pPr marL="3429000" indent="-228600" defTabSz="909638" eaLnBrk="0" fontAlgn="base" hangingPunct="0">
              <a:spcBef>
                <a:spcPct val="0"/>
              </a:spcBef>
              <a:spcAft>
                <a:spcPct val="0"/>
              </a:spcAft>
              <a:defRPr sz="1700">
                <a:solidFill>
                  <a:schemeClr val="tx1"/>
                </a:solidFill>
                <a:latin typeface="Times" charset="0"/>
                <a:ea typeface="ＭＳ Ｐゴシック" charset="0"/>
              </a:defRPr>
            </a:lvl8pPr>
            <a:lvl9pPr marL="3886200" indent="-228600" defTabSz="909638" eaLnBrk="0" fontAlgn="base" hangingPunct="0">
              <a:spcBef>
                <a:spcPct val="0"/>
              </a:spcBef>
              <a:spcAft>
                <a:spcPct val="0"/>
              </a:spcAft>
              <a:defRPr sz="1700">
                <a:solidFill>
                  <a:schemeClr val="tx1"/>
                </a:solidFill>
                <a:latin typeface="Times" charset="0"/>
                <a:ea typeface="ＭＳ Ｐゴシック" charset="0"/>
              </a:defRPr>
            </a:lvl9pPr>
          </a:lstStyle>
          <a:p>
            <a:fld id="{84E6FF6D-3D55-3743-BC5E-2C870F463709}" type="slidenum">
              <a:rPr lang="sv-SE" sz="1200"/>
              <a:pPr/>
              <a:t>14</a:t>
            </a:fld>
            <a:endParaRPr lang="sv-SE" sz="120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charset="0"/>
                <a:ea typeface="ＭＳ Ｐゴシック" charset="0"/>
                <a:cs typeface="ＭＳ Ｐゴシック" charset="0"/>
              </a:rPr>
              <a:t>Public and Private Partnerships. This is</a:t>
            </a:r>
            <a:r>
              <a:rPr lang="en-US" baseline="0" dirty="0" smtClean="0">
                <a:latin typeface="Times" charset="0"/>
                <a:ea typeface="ＭＳ Ｐゴシック" charset="0"/>
                <a:cs typeface="ＭＳ Ｐゴシック" charset="0"/>
              </a:rPr>
              <a:t> a humorous way to illustrate that when the Public Sector (government) and the Private Sector (Companies) </a:t>
            </a:r>
            <a:r>
              <a:rPr lang="en-US" baseline="0" dirty="0" smtClean="0">
                <a:latin typeface="Times" charset="0"/>
                <a:ea typeface="ＭＳ Ｐゴシック" charset="0"/>
                <a:cs typeface="ＭＳ Ｐゴシック" charset="0"/>
              </a:rPr>
              <a:t>don’t work </a:t>
            </a:r>
            <a:r>
              <a:rPr lang="en-US" baseline="0" dirty="0" smtClean="0">
                <a:latin typeface="Times" charset="0"/>
                <a:ea typeface="ＭＳ Ｐゴシック" charset="0"/>
                <a:cs typeface="ＭＳ Ｐゴシック" charset="0"/>
              </a:rPr>
              <a:t>together, the patient will </a:t>
            </a:r>
            <a:r>
              <a:rPr lang="en-US" baseline="0" dirty="0" smtClean="0">
                <a:latin typeface="Times" charset="0"/>
                <a:ea typeface="ＭＳ Ｐゴシック" charset="0"/>
                <a:cs typeface="ＭＳ Ｐゴシック" charset="0"/>
              </a:rPr>
              <a:t>suffer.</a:t>
            </a:r>
            <a:endParaRPr lang="en-US" dirty="0">
              <a:latin typeface="Times"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Data Sharing. </a:t>
            </a:r>
          </a:p>
          <a:p>
            <a:endParaRPr lang="en-US" dirty="0" smtClean="0"/>
          </a:p>
          <a:p>
            <a:r>
              <a:rPr lang="en-US" sz="1200" dirty="0" smtClean="0">
                <a:solidFill>
                  <a:schemeClr val="bg1"/>
                </a:solidFill>
                <a:ea typeface="ＭＳ Ｐゴシック" charset="0"/>
                <a:cs typeface="ＭＳ Ｐゴシック" charset="0"/>
              </a:rPr>
              <a:t>Sharing of knowledge drives science and innovation. It fosters cross-pollination, an essential driver of creativity </a:t>
            </a:r>
          </a:p>
          <a:p>
            <a:r>
              <a:rPr lang="en-US" sz="1200" dirty="0" smtClean="0">
                <a:solidFill>
                  <a:schemeClr val="bg1"/>
                </a:solidFill>
                <a:ea typeface="ＭＳ Ｐゴシック" charset="0"/>
                <a:cs typeface="ＭＳ Ｐゴシック" charset="0"/>
              </a:rPr>
              <a:t>A proprietary culture threatens to stall the engine that has given us so many valuable treatments</a:t>
            </a:r>
            <a:endParaRPr lang="en-US" sz="1200" b="1" dirty="0" smtClean="0">
              <a:solidFill>
                <a:schemeClr val="bg1"/>
              </a:solidFill>
              <a:latin typeface="Arial" charset="0"/>
              <a:ea typeface="ＭＳ Ｐゴシック" charset="0"/>
              <a:cs typeface="ＭＳ Ｐゴシック" charset="0"/>
            </a:endParaRPr>
          </a:p>
          <a:p>
            <a:r>
              <a:rPr lang="en-US" sz="1200" dirty="0" smtClean="0">
                <a:solidFill>
                  <a:schemeClr val="bg1"/>
                </a:solidFill>
                <a:ea typeface="ＭＳ Ｐゴシック" charset="0"/>
                <a:cs typeface="ＭＳ Ｐゴシック" charset="0"/>
              </a:rPr>
              <a:t>Industry, academia, foundations, and government need to engage in collaborations early in the research process</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chemeClr val="bg1"/>
                </a:solidFill>
                <a:ea typeface="ＭＳ Ｐゴシック" charset="0"/>
              </a:rPr>
              <a:t>We need to </a:t>
            </a:r>
            <a:r>
              <a:rPr lang="en-US" sz="1200" b="1" dirty="0" smtClean="0">
                <a:solidFill>
                  <a:schemeClr val="bg1"/>
                </a:solidFill>
                <a:ea typeface="ＭＳ Ｐゴシック" charset="0"/>
                <a:cs typeface="ＭＳ Ｐゴシック" charset="0"/>
              </a:rPr>
              <a:t>Expand the </a:t>
            </a:r>
            <a:r>
              <a:rPr lang="en-US" sz="1200" b="1" dirty="0" smtClean="0">
                <a:solidFill>
                  <a:schemeClr val="bg1"/>
                </a:solidFill>
              </a:rPr>
              <a:t>precompetitive space!</a:t>
            </a:r>
          </a:p>
          <a:p>
            <a:endParaRPr lang="en-US" dirty="0"/>
          </a:p>
        </p:txBody>
      </p:sp>
      <p:sp>
        <p:nvSpPr>
          <p:cNvPr id="4" name="Slide Number Placeholder 3"/>
          <p:cNvSpPr>
            <a:spLocks noGrp="1"/>
          </p:cNvSpPr>
          <p:nvPr>
            <p:ph type="sldNum" sz="quarter" idx="10"/>
          </p:nvPr>
        </p:nvSpPr>
        <p:spPr/>
        <p:txBody>
          <a:bodyPr/>
          <a:lstStyle/>
          <a:p>
            <a:fld id="{F4C44933-1A90-064E-84DF-E6404E8C173C}" type="slidenum">
              <a:rPr lang="en-US" smtClean="0"/>
              <a:pPr/>
              <a:t>15</a:t>
            </a:fld>
            <a:endParaRPr lang="en-US"/>
          </a:p>
        </p:txBody>
      </p:sp>
    </p:spTree>
    <p:extLst>
      <p:ext uri="{BB962C8B-B14F-4D97-AF65-F5344CB8AC3E}">
        <p14:creationId xmlns:p14="http://schemas.microsoft.com/office/powerpoint/2010/main" val="2072079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9638">
              <a:defRPr sz="1700">
                <a:solidFill>
                  <a:schemeClr val="tx1"/>
                </a:solidFill>
                <a:latin typeface="Times" charset="0"/>
                <a:ea typeface="ＭＳ Ｐゴシック" charset="0"/>
                <a:cs typeface="ＭＳ Ｐゴシック" charset="0"/>
              </a:defRPr>
            </a:lvl1pPr>
            <a:lvl2pPr marL="37931725" indent="-37474525" defTabSz="909638">
              <a:defRPr sz="1700">
                <a:solidFill>
                  <a:schemeClr val="tx1"/>
                </a:solidFill>
                <a:latin typeface="Times" charset="0"/>
                <a:ea typeface="ＭＳ Ｐゴシック" charset="0"/>
              </a:defRPr>
            </a:lvl2pPr>
            <a:lvl3pPr>
              <a:defRPr sz="1700">
                <a:solidFill>
                  <a:schemeClr val="tx1"/>
                </a:solidFill>
                <a:latin typeface="Times" charset="0"/>
                <a:ea typeface="ＭＳ Ｐゴシック" charset="0"/>
              </a:defRPr>
            </a:lvl3pPr>
            <a:lvl4pPr>
              <a:defRPr sz="1700">
                <a:solidFill>
                  <a:schemeClr val="tx1"/>
                </a:solidFill>
                <a:latin typeface="Times" charset="0"/>
                <a:ea typeface="ＭＳ Ｐゴシック" charset="0"/>
              </a:defRPr>
            </a:lvl4pPr>
            <a:lvl5pPr>
              <a:defRPr sz="1700">
                <a:solidFill>
                  <a:schemeClr val="tx1"/>
                </a:solidFill>
                <a:latin typeface="Times" charset="0"/>
                <a:ea typeface="ＭＳ Ｐゴシック" charset="0"/>
              </a:defRPr>
            </a:lvl5pPr>
            <a:lvl6pPr marL="457200" eaLnBrk="0" fontAlgn="base" hangingPunct="0">
              <a:spcBef>
                <a:spcPct val="0"/>
              </a:spcBef>
              <a:spcAft>
                <a:spcPct val="0"/>
              </a:spcAft>
              <a:defRPr sz="1700">
                <a:solidFill>
                  <a:schemeClr val="tx1"/>
                </a:solidFill>
                <a:latin typeface="Times" charset="0"/>
                <a:ea typeface="ＭＳ Ｐゴシック" charset="0"/>
              </a:defRPr>
            </a:lvl6pPr>
            <a:lvl7pPr marL="914400" eaLnBrk="0" fontAlgn="base" hangingPunct="0">
              <a:spcBef>
                <a:spcPct val="0"/>
              </a:spcBef>
              <a:spcAft>
                <a:spcPct val="0"/>
              </a:spcAft>
              <a:defRPr sz="1700">
                <a:solidFill>
                  <a:schemeClr val="tx1"/>
                </a:solidFill>
                <a:latin typeface="Times" charset="0"/>
                <a:ea typeface="ＭＳ Ｐゴシック" charset="0"/>
              </a:defRPr>
            </a:lvl7pPr>
            <a:lvl8pPr marL="1371600" eaLnBrk="0" fontAlgn="base" hangingPunct="0">
              <a:spcBef>
                <a:spcPct val="0"/>
              </a:spcBef>
              <a:spcAft>
                <a:spcPct val="0"/>
              </a:spcAft>
              <a:defRPr sz="1700">
                <a:solidFill>
                  <a:schemeClr val="tx1"/>
                </a:solidFill>
                <a:latin typeface="Times" charset="0"/>
                <a:ea typeface="ＭＳ Ｐゴシック" charset="0"/>
              </a:defRPr>
            </a:lvl8pPr>
            <a:lvl9pPr marL="1828800" eaLnBrk="0" fontAlgn="base" hangingPunct="0">
              <a:spcBef>
                <a:spcPct val="0"/>
              </a:spcBef>
              <a:spcAft>
                <a:spcPct val="0"/>
              </a:spcAft>
              <a:defRPr sz="1700">
                <a:solidFill>
                  <a:schemeClr val="tx1"/>
                </a:solidFill>
                <a:latin typeface="Times" charset="0"/>
                <a:ea typeface="ＭＳ Ｐゴシック" charset="0"/>
              </a:defRPr>
            </a:lvl9pPr>
          </a:lstStyle>
          <a:p>
            <a:fld id="{849FD0A4-60F8-214A-BC26-A34D825E50B1}" type="slidenum">
              <a:rPr lang="sv-SE" sz="1200"/>
              <a:pPr/>
              <a:t>16</a:t>
            </a:fld>
            <a:endParaRPr lang="sv-SE"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charset="0"/>
                <a:ea typeface="ＭＳ Ｐゴシック" charset="0"/>
                <a:cs typeface="ＭＳ Ｐゴシック" charset="0"/>
              </a:rPr>
              <a:t> </a:t>
            </a:r>
          </a:p>
          <a:p>
            <a:pPr eaLnBrk="1" hangingPunct="1"/>
            <a:r>
              <a:rPr lang="en-US" dirty="0" smtClean="0">
                <a:latin typeface="Times" charset="0"/>
                <a:ea typeface="ＭＳ Ｐゴシック" charset="0"/>
                <a:cs typeface="ＭＳ Ｐゴシック" charset="0"/>
              </a:rPr>
              <a:t>Where have we made</a:t>
            </a:r>
            <a:r>
              <a:rPr lang="en-US" baseline="0" dirty="0" smtClean="0">
                <a:latin typeface="Times" charset="0"/>
                <a:ea typeface="ＭＳ Ｐゴシック" charset="0"/>
                <a:cs typeface="ＭＳ Ｐゴシック" charset="0"/>
              </a:rPr>
              <a:t> progress? I want to give you some examples where over the last 5 years, we are seeing impressive translation. </a:t>
            </a:r>
            <a:endParaRPr lang="en-US" dirty="0">
              <a:latin typeface="Times"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learned to engineer</a:t>
            </a:r>
            <a:r>
              <a:rPr lang="en-US" baseline="0" dirty="0" smtClean="0"/>
              <a:t> living cells so that they can serve as therapeutics themselves. Tumor immunotherapy has been a most exciting </a:t>
            </a:r>
            <a:r>
              <a:rPr lang="en-US" baseline="0" dirty="0" smtClean="0"/>
              <a:t>area of research, </a:t>
            </a:r>
            <a:r>
              <a:rPr lang="en-US" baseline="0" dirty="0" smtClean="0"/>
              <a:t>with engineered T cells proving effective in a number of blood cancers. </a:t>
            </a:r>
            <a:r>
              <a:rPr lang="en-US" baseline="0" dirty="0" err="1" smtClean="0"/>
              <a:t>iPSCs</a:t>
            </a:r>
            <a:r>
              <a:rPr lang="en-US" baseline="0" dirty="0" smtClean="0"/>
              <a:t> are </a:t>
            </a:r>
            <a:r>
              <a:rPr lang="en-US" baseline="0" dirty="0" smtClean="0"/>
              <a:t>cells </a:t>
            </a:r>
            <a:r>
              <a:rPr lang="en-US" baseline="0" dirty="0" smtClean="0"/>
              <a:t>that are engineered to </a:t>
            </a:r>
            <a:r>
              <a:rPr lang="en-US" baseline="0" dirty="0" smtClean="0"/>
              <a:t>become pluripotent and then coaxed to differentiate into a cell type needed for therapies. Not in the clinic yet, they are being actively investigated. And finally in the two panels at the bottom, </a:t>
            </a:r>
            <a:r>
              <a:rPr lang="en-US" baseline="0" dirty="0" smtClean="0"/>
              <a:t>I show that microbes like bacteria now </a:t>
            </a:r>
            <a:r>
              <a:rPr lang="en-US" baseline="0" dirty="0" smtClean="0"/>
              <a:t>known to be essential for human health can be engineered to deliver therapeutic products while they are resident in the human gut. </a:t>
            </a:r>
            <a:endParaRPr lang="en-US" dirty="0"/>
          </a:p>
        </p:txBody>
      </p:sp>
      <p:sp>
        <p:nvSpPr>
          <p:cNvPr id="4" name="Slide Number Placeholder 3"/>
          <p:cNvSpPr>
            <a:spLocks noGrp="1"/>
          </p:cNvSpPr>
          <p:nvPr>
            <p:ph type="sldNum" sz="quarter" idx="10"/>
          </p:nvPr>
        </p:nvSpPr>
        <p:spPr/>
        <p:txBody>
          <a:bodyPr/>
          <a:lstStyle/>
          <a:p>
            <a:fld id="{F4C44933-1A90-064E-84DF-E6404E8C173C}" type="slidenum">
              <a:rPr lang="en-US" smtClean="0"/>
              <a:pPr/>
              <a:t>17</a:t>
            </a:fld>
            <a:endParaRPr lang="en-US"/>
          </a:p>
        </p:txBody>
      </p:sp>
    </p:spTree>
    <p:extLst>
      <p:ext uri="{BB962C8B-B14F-4D97-AF65-F5344CB8AC3E}">
        <p14:creationId xmlns:p14="http://schemas.microsoft.com/office/powerpoint/2010/main" val="4170223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Advances in </a:t>
            </a:r>
            <a:r>
              <a:rPr lang="en-US" dirty="0" err="1" smtClean="0"/>
              <a:t>neuroprosthetics</a:t>
            </a:r>
            <a:r>
              <a:rPr lang="en-US" dirty="0" smtClean="0"/>
              <a:t> have been a triumph for engineering and neuroscience. In this illustration, an individual who has lost one leg has a neural</a:t>
            </a:r>
            <a:r>
              <a:rPr lang="en-US" baseline="0" dirty="0" smtClean="0"/>
              <a:t> implant </a:t>
            </a:r>
            <a:r>
              <a:rPr lang="en-US" baseline="0" dirty="0" smtClean="0"/>
              <a:t>connected to the nervous system in the leg that </a:t>
            </a:r>
            <a:r>
              <a:rPr lang="en-US" baseline="0" dirty="0" smtClean="0"/>
              <a:t>allows sensors in a mechanical artificial leg to send signals to the brain, simulating the natural situation in which one can not only control movement of a limb, but </a:t>
            </a:r>
            <a:r>
              <a:rPr lang="en-US" baseline="0" dirty="0" smtClean="0"/>
              <a:t>through the use of electronic sensors in the artificial leg the </a:t>
            </a:r>
            <a:r>
              <a:rPr lang="en-US" baseline="0" dirty="0" err="1" smtClean="0"/>
              <a:t>pateint</a:t>
            </a:r>
            <a:r>
              <a:rPr lang="en-US" baseline="0" dirty="0" smtClean="0"/>
              <a:t>  can </a:t>
            </a:r>
            <a:r>
              <a:rPr lang="en-US" baseline="0" dirty="0" smtClean="0"/>
              <a:t>also sense pressure on the foot and can feel when the knee bends. </a:t>
            </a:r>
            <a:r>
              <a:rPr lang="en-US" baseline="0" dirty="0" smtClean="0"/>
              <a:t>These advances change his quality of life. </a:t>
            </a:r>
            <a:endParaRPr lang="en-US" dirty="0"/>
          </a:p>
        </p:txBody>
      </p:sp>
      <p:sp>
        <p:nvSpPr>
          <p:cNvPr id="4" name="Slide Number Placeholder 3"/>
          <p:cNvSpPr>
            <a:spLocks noGrp="1"/>
          </p:cNvSpPr>
          <p:nvPr>
            <p:ph type="sldNum" sz="quarter" idx="10"/>
          </p:nvPr>
        </p:nvSpPr>
        <p:spPr/>
        <p:txBody>
          <a:bodyPr/>
          <a:lstStyle/>
          <a:p>
            <a:fld id="{F4C44933-1A90-064E-84DF-E6404E8C173C}" type="slidenum">
              <a:rPr lang="en-US" smtClean="0"/>
              <a:pPr/>
              <a:t>18</a:t>
            </a:fld>
            <a:endParaRPr lang="en-US"/>
          </a:p>
        </p:txBody>
      </p:sp>
    </p:spTree>
    <p:extLst>
      <p:ext uri="{BB962C8B-B14F-4D97-AF65-F5344CB8AC3E}">
        <p14:creationId xmlns:p14="http://schemas.microsoft.com/office/powerpoint/2010/main" val="2321663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dirty="0" smtClean="0">
              <a:latin typeface="Arial" charset="0"/>
              <a:cs typeface="msgothic" charset="0"/>
            </a:endParaRPr>
          </a:p>
          <a:p>
            <a:r>
              <a:rPr lang="en-US" dirty="0" smtClean="0"/>
              <a:t>Advances</a:t>
            </a:r>
            <a:r>
              <a:rPr lang="en-US" baseline="0" dirty="0" smtClean="0"/>
              <a:t> in </a:t>
            </a:r>
            <a:r>
              <a:rPr lang="en-US" baseline="0" dirty="0" smtClean="0"/>
              <a:t>engineering n</a:t>
            </a:r>
            <a:r>
              <a:rPr lang="en-US" dirty="0" smtClean="0"/>
              <a:t>anoparticle</a:t>
            </a:r>
            <a:r>
              <a:rPr lang="en-US" baseline="0" dirty="0" smtClean="0"/>
              <a:t>s </a:t>
            </a:r>
            <a:r>
              <a:rPr lang="en-US" baseline="0" dirty="0" smtClean="0"/>
              <a:t>for specific uses has revolutionized our ability to image the </a:t>
            </a:r>
            <a:r>
              <a:rPr lang="en-US" baseline="0" dirty="0" smtClean="0"/>
              <a:t>living heart</a:t>
            </a:r>
            <a:r>
              <a:rPr lang="en-US" baseline="0" dirty="0" smtClean="0"/>
              <a:t>. We now have an array of imaging agents that can be incorporated into a lipid coated carrier nanoparticle (shown here in the center of the diagram) to </a:t>
            </a:r>
            <a:r>
              <a:rPr lang="en-US" baseline="0" dirty="0" smtClean="0"/>
              <a:t>visualize </a:t>
            </a:r>
            <a:r>
              <a:rPr lang="en-US" baseline="0" dirty="0" smtClean="0"/>
              <a:t>the heart for many different diagnostic purposes. These </a:t>
            </a:r>
            <a:r>
              <a:rPr lang="en-US" baseline="0" dirty="0" smtClean="0"/>
              <a:t>nanoparticles allow </a:t>
            </a:r>
            <a:r>
              <a:rPr lang="en-US" baseline="0" dirty="0" smtClean="0"/>
              <a:t>PET or SPECT images with radioisotopes, optical images with quantum dots, MRI with contrast agents incorporated into nanoparticles and </a:t>
            </a:r>
            <a:r>
              <a:rPr lang="en-US" baseline="0" dirty="0" smtClean="0"/>
              <a:t>enhanced </a:t>
            </a:r>
            <a:r>
              <a:rPr lang="en-US" baseline="0" dirty="0" smtClean="0"/>
              <a:t>CT scans. This </a:t>
            </a:r>
            <a:r>
              <a:rPr lang="en-US" baseline="0" dirty="0" smtClean="0"/>
              <a:t>progress is </a:t>
            </a:r>
            <a:r>
              <a:rPr lang="en-US" baseline="0" dirty="0" smtClean="0"/>
              <a:t>an excellent example of </a:t>
            </a:r>
            <a:r>
              <a:rPr lang="en-US" baseline="0" dirty="0" smtClean="0"/>
              <a:t>how engineering can be harnessed </a:t>
            </a:r>
            <a:r>
              <a:rPr lang="en-US" baseline="0" dirty="0" smtClean="0"/>
              <a:t>for improved clinical care. </a:t>
            </a:r>
            <a:endParaRPr lang="en-US" dirty="0"/>
          </a:p>
        </p:txBody>
      </p:sp>
      <p:sp>
        <p:nvSpPr>
          <p:cNvPr id="4" name="Slide Number Placeholder 3"/>
          <p:cNvSpPr>
            <a:spLocks noGrp="1"/>
          </p:cNvSpPr>
          <p:nvPr>
            <p:ph type="sldNum" sz="quarter" idx="10"/>
          </p:nvPr>
        </p:nvSpPr>
        <p:spPr/>
        <p:txBody>
          <a:bodyPr/>
          <a:lstStyle/>
          <a:p>
            <a:fld id="{F4C44933-1A90-064E-84DF-E6404E8C173C}" type="slidenum">
              <a:rPr lang="en-US" smtClean="0"/>
              <a:pPr/>
              <a:t>19</a:t>
            </a:fld>
            <a:endParaRPr lang="en-US"/>
          </a:p>
        </p:txBody>
      </p:sp>
    </p:spTree>
    <p:extLst>
      <p:ext uri="{BB962C8B-B14F-4D97-AF65-F5344CB8AC3E}">
        <p14:creationId xmlns:p14="http://schemas.microsoft.com/office/powerpoint/2010/main" val="2516799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LAST BUT NOT least is our progress in the last 15 years that resulted from the sequencing of the human genome.</a:t>
            </a:r>
            <a:r>
              <a:rPr lang="en-US" baseline="0" dirty="0" smtClean="0"/>
              <a:t> Although we have not yet seen all of the benefits, </a:t>
            </a:r>
            <a:r>
              <a:rPr lang="en-US" baseline="0" dirty="0" smtClean="0"/>
              <a:t>but we </a:t>
            </a:r>
            <a:r>
              <a:rPr lang="en-US" baseline="0" dirty="0" smtClean="0"/>
              <a:t>have improved prenatal </a:t>
            </a:r>
            <a:r>
              <a:rPr lang="en-US" baseline="0" dirty="0" smtClean="0"/>
              <a:t>diagnosis of human </a:t>
            </a:r>
            <a:r>
              <a:rPr lang="en-US" baseline="0" dirty="0" err="1" smtClean="0"/>
              <a:t>diseasae</a:t>
            </a:r>
            <a:r>
              <a:rPr lang="en-US" baseline="0" dirty="0" smtClean="0"/>
              <a:t>, </a:t>
            </a:r>
            <a:r>
              <a:rPr lang="en-US" baseline="0" dirty="0" smtClean="0"/>
              <a:t>improved understanding of the cause of genetic diseases (and </a:t>
            </a:r>
            <a:r>
              <a:rPr lang="en-US" baseline="0" dirty="0" smtClean="0"/>
              <a:t>we know that many </a:t>
            </a:r>
            <a:r>
              <a:rPr lang="en-US" baseline="0" dirty="0" smtClean="0"/>
              <a:t>more diseases seem to have a genetic basis), our animal models based on human genetics are more predictive of human disease, we are beginning to understand classical genetic concepts such as incomplete penetrance and disease susceptibility at a molecular level – in humans. And although we have not solved the problem of cancer, we can definitely see further into the inner workings of this disease and understand much better </a:t>
            </a:r>
            <a:r>
              <a:rPr lang="en-US" baseline="0" dirty="0" smtClean="0"/>
              <a:t>the problems we need to solve to cure it. All thanks to our ability to sequence the human genome.</a:t>
            </a:r>
            <a:endParaRPr lang="en-US" dirty="0"/>
          </a:p>
        </p:txBody>
      </p:sp>
      <p:sp>
        <p:nvSpPr>
          <p:cNvPr id="4" name="Slide Number Placeholder 3"/>
          <p:cNvSpPr>
            <a:spLocks noGrp="1"/>
          </p:cNvSpPr>
          <p:nvPr>
            <p:ph type="sldNum" sz="quarter" idx="10"/>
          </p:nvPr>
        </p:nvSpPr>
        <p:spPr/>
        <p:txBody>
          <a:bodyPr/>
          <a:lstStyle/>
          <a:p>
            <a:fld id="{F4C44933-1A90-064E-84DF-E6404E8C173C}" type="slidenum">
              <a:rPr lang="en-US" smtClean="0"/>
              <a:pPr/>
              <a:t>20</a:t>
            </a:fld>
            <a:endParaRPr lang="en-US"/>
          </a:p>
        </p:txBody>
      </p:sp>
    </p:spTree>
    <p:extLst>
      <p:ext uri="{BB962C8B-B14F-4D97-AF65-F5344CB8AC3E}">
        <p14:creationId xmlns:p14="http://schemas.microsoft.com/office/powerpoint/2010/main" val="3421409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Finally I want to talk</a:t>
            </a:r>
            <a:r>
              <a:rPr lang="en-US" sz="1200" kern="1200" baseline="0" dirty="0" smtClean="0">
                <a:solidFill>
                  <a:schemeClr val="tx1"/>
                </a:solidFill>
                <a:effectLst/>
                <a:latin typeface="+mn-lt"/>
                <a:ea typeface="+mn-ea"/>
                <a:cs typeface="+mn-cs"/>
              </a:rPr>
              <a:t> a bit about Precision Medicine, a term that has just emerged to describe </a:t>
            </a:r>
            <a:r>
              <a:rPr lang="en-US" sz="1200" kern="1200" baseline="0" dirty="0" smtClean="0">
                <a:solidFill>
                  <a:schemeClr val="tx1"/>
                </a:solidFill>
                <a:effectLst/>
                <a:latin typeface="+mn-lt"/>
                <a:ea typeface="+mn-ea"/>
                <a:cs typeface="+mn-cs"/>
              </a:rPr>
              <a:t>a new approach </a:t>
            </a:r>
            <a:r>
              <a:rPr lang="en-US" sz="1200" kern="1200" baseline="0" dirty="0" smtClean="0">
                <a:solidFill>
                  <a:schemeClr val="tx1"/>
                </a:solidFill>
                <a:effectLst/>
                <a:latin typeface="+mn-lt"/>
                <a:ea typeface="+mn-ea"/>
                <a:cs typeface="+mn-cs"/>
              </a:rPr>
              <a:t>that has been enabled by </a:t>
            </a:r>
            <a:r>
              <a:rPr lang="en-US" sz="1200" kern="1200" baseline="0" dirty="0" smtClean="0">
                <a:solidFill>
                  <a:schemeClr val="tx1"/>
                </a:solidFill>
                <a:effectLst/>
                <a:latin typeface="+mn-lt"/>
                <a:ea typeface="+mn-ea"/>
                <a:cs typeface="+mn-cs"/>
              </a:rPr>
              <a:t>biomedical </a:t>
            </a:r>
            <a:r>
              <a:rPr lang="en-US" sz="1200" kern="1200" baseline="0" dirty="0" smtClean="0">
                <a:solidFill>
                  <a:schemeClr val="tx1"/>
                </a:solidFill>
                <a:effectLst/>
                <a:latin typeface="+mn-lt"/>
                <a:ea typeface="+mn-ea"/>
                <a:cs typeface="+mn-cs"/>
              </a:rPr>
              <a:t>advances in the last few years. What is Precision Medicine?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4C44933-1A90-064E-84DF-E6404E8C173C}" type="slidenum">
              <a:rPr lang="en-US" smtClean="0"/>
              <a:pPr/>
              <a:t>21</a:t>
            </a:fld>
            <a:endParaRPr lang="en-US"/>
          </a:p>
        </p:txBody>
      </p:sp>
    </p:spTree>
    <p:extLst>
      <p:ext uri="{BB962C8B-B14F-4D97-AF65-F5344CB8AC3E}">
        <p14:creationId xmlns:p14="http://schemas.microsoft.com/office/powerpoint/2010/main" val="250690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January of</a:t>
            </a:r>
            <a:r>
              <a:rPr lang="en-US" sz="1200" kern="1200" baseline="0" dirty="0" smtClean="0">
                <a:solidFill>
                  <a:schemeClr val="tx1"/>
                </a:solidFill>
                <a:effectLst/>
                <a:latin typeface="+mn-lt"/>
                <a:ea typeface="+mn-ea"/>
                <a:cs typeface="+mn-cs"/>
              </a:rPr>
              <a:t> this past </a:t>
            </a:r>
            <a:r>
              <a:rPr lang="en-US" sz="1200" kern="1200" baseline="0" dirty="0" smtClean="0">
                <a:solidFill>
                  <a:schemeClr val="tx1"/>
                </a:solidFill>
                <a:effectLst/>
                <a:latin typeface="+mn-lt"/>
                <a:ea typeface="+mn-ea"/>
                <a:cs typeface="+mn-cs"/>
              </a:rPr>
              <a:t>year 2015, </a:t>
            </a:r>
            <a:r>
              <a:rPr lang="en-US" sz="1200" kern="1200" dirty="0" smtClean="0">
                <a:solidFill>
                  <a:schemeClr val="tx1"/>
                </a:solidFill>
                <a:effectLst/>
                <a:latin typeface="+mn-lt"/>
                <a:ea typeface="+mn-ea"/>
                <a:cs typeface="+mn-cs"/>
              </a:rPr>
              <a:t>President Obama proposed</a:t>
            </a:r>
            <a:r>
              <a:rPr lang="en-US" sz="1200" kern="1200" baseline="0" dirty="0" smtClean="0">
                <a:solidFill>
                  <a:schemeClr val="tx1"/>
                </a:solidFill>
                <a:effectLst/>
                <a:latin typeface="+mn-lt"/>
                <a:ea typeface="+mn-ea"/>
                <a:cs typeface="+mn-cs"/>
              </a:rPr>
              <a:t> an initiative for Precision Medicine. </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chemeClr val="bg1"/>
                </a:solidFill>
              </a:rPr>
              <a:t>……an innovative approach to disease prevention and treatment that </a:t>
            </a:r>
            <a:r>
              <a:rPr lang="en-US" sz="1200" b="1" dirty="0" smtClean="0">
                <a:solidFill>
                  <a:schemeClr val="bg1"/>
                </a:solidFill>
              </a:rPr>
              <a:t>takes into account individual differences in people’s genes, environments, and lifestyles</a:t>
            </a:r>
            <a:r>
              <a:rPr lang="en-US" sz="1200" dirty="0" smtClean="0">
                <a:solidFill>
                  <a:schemeClr val="bg1"/>
                </a:solidFill>
              </a:rPr>
              <a:t>.  Precision medicine gives clinicians tools to better understand the complex mechanisms underlying a patient’s health, disease, or condition, and to better predict which treatments will be most effective.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4C44933-1A90-064E-84DF-E6404E8C173C}" type="slidenum">
              <a:rPr lang="en-US" smtClean="0"/>
              <a:pPr/>
              <a:t>22</a:t>
            </a:fld>
            <a:endParaRPr lang="en-US"/>
          </a:p>
        </p:txBody>
      </p:sp>
    </p:spTree>
    <p:extLst>
      <p:ext uri="{BB962C8B-B14F-4D97-AF65-F5344CB8AC3E}">
        <p14:creationId xmlns:p14="http://schemas.microsoft.com/office/powerpoint/2010/main" val="250690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old example and very simple of </a:t>
            </a:r>
            <a:r>
              <a:rPr lang="en-US" dirty="0" smtClean="0"/>
              <a:t>precision</a:t>
            </a:r>
            <a:r>
              <a:rPr lang="en-US" baseline="0" dirty="0" smtClean="0"/>
              <a:t> medicine was actually described in 2008. In this example, a single gene allele (HLA-B*1502) can predict with almost 100% certainty that patients given a particular drug carbamazepine </a:t>
            </a:r>
            <a:r>
              <a:rPr lang="en-US" baseline="0" dirty="0" smtClean="0"/>
              <a:t>for epilepsy will </a:t>
            </a:r>
            <a:r>
              <a:rPr lang="en-US" baseline="0" dirty="0" smtClean="0"/>
              <a:t>show a serious side effect, so they should not be given this drug.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solidFill>
                  <a:schemeClr val="bg1"/>
                </a:solidFill>
              </a:rPr>
              <a:t>Epilepsy patients who carry an </a:t>
            </a:r>
            <a:r>
              <a:rPr lang="en-US" b="1" i="1" dirty="0" smtClean="0">
                <a:solidFill>
                  <a:schemeClr val="bg1"/>
                </a:solidFill>
              </a:rPr>
              <a:t>HLA-B*1502 </a:t>
            </a:r>
            <a:r>
              <a:rPr lang="en-US" b="1" dirty="0" smtClean="0">
                <a:solidFill>
                  <a:schemeClr val="bg1"/>
                </a:solidFill>
              </a:rPr>
              <a:t>gene</a:t>
            </a:r>
            <a:r>
              <a:rPr lang="en-US" b="1" i="1" dirty="0" smtClean="0">
                <a:solidFill>
                  <a:schemeClr val="bg1"/>
                </a:solidFill>
              </a:rPr>
              <a:t> </a:t>
            </a:r>
            <a:r>
              <a:rPr lang="en-US" b="1" dirty="0" smtClean="0">
                <a:solidFill>
                  <a:schemeClr val="bg1"/>
                </a:solidFill>
              </a:rPr>
              <a:t>should not receive the antiepileptic drug carbamazepine. This genetic marker predicts with high certainty that they will react to the drug with the deadly skin-blistering side effect “Stevens–Johnson syndrome” Another drug should be chosen.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solidFill>
                <a:schemeClr val="bg1"/>
              </a:solidFil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solidFill>
                  <a:schemeClr val="bg1"/>
                </a:solidFill>
              </a:rPr>
              <a:t>We can examine the genetics of a single individual and</a:t>
            </a:r>
            <a:r>
              <a:rPr lang="en-US" b="1" baseline="0" dirty="0" smtClean="0">
                <a:solidFill>
                  <a:schemeClr val="bg1"/>
                </a:solidFill>
              </a:rPr>
              <a:t> this information guides treatment of this patient. </a:t>
            </a:r>
            <a:endParaRPr lang="en-US" b="1" dirty="0" smtClean="0">
              <a:solidFill>
                <a:schemeClr val="bg1"/>
              </a:solidFill>
            </a:endParaRPr>
          </a:p>
          <a:p>
            <a:endParaRPr lang="en-US" dirty="0"/>
          </a:p>
        </p:txBody>
      </p:sp>
      <p:sp>
        <p:nvSpPr>
          <p:cNvPr id="4" name="Slide Number Placeholder 3"/>
          <p:cNvSpPr>
            <a:spLocks noGrp="1"/>
          </p:cNvSpPr>
          <p:nvPr>
            <p:ph type="sldNum" sz="quarter" idx="10"/>
          </p:nvPr>
        </p:nvSpPr>
        <p:spPr/>
        <p:txBody>
          <a:bodyPr/>
          <a:lstStyle/>
          <a:p>
            <a:pPr>
              <a:defRPr/>
            </a:pPr>
            <a:fld id="{FBF4FFCD-52F2-6F49-8F15-4E6F1B7BFB2E}" type="slidenum">
              <a:rPr lang="en-US" smtClean="0"/>
              <a:pPr>
                <a:defRPr/>
              </a:pPr>
              <a:t>23</a:t>
            </a:fld>
            <a:endParaRPr lang="en-US"/>
          </a:p>
        </p:txBody>
      </p:sp>
    </p:spTree>
    <p:extLst>
      <p:ext uri="{BB962C8B-B14F-4D97-AF65-F5344CB8AC3E}">
        <p14:creationId xmlns:p14="http://schemas.microsoft.com/office/powerpoint/2010/main" val="371959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Cancer leads the way for Precision</a:t>
            </a:r>
            <a:r>
              <a:rPr lang="en-US" baseline="0" dirty="0" smtClean="0"/>
              <a:t> Medicine. In this </a:t>
            </a:r>
            <a:r>
              <a:rPr lang="en-US" baseline="0" dirty="0" smtClean="0"/>
              <a:t>example, </a:t>
            </a:r>
            <a:r>
              <a:rPr lang="en-US" baseline="0" dirty="0" smtClean="0"/>
              <a:t>I show the previous way we treated lung cancer. All patients were treated the same way, </a:t>
            </a:r>
            <a:r>
              <a:rPr lang="en-US" baseline="0" dirty="0" smtClean="0"/>
              <a:t>in this case lets say with </a:t>
            </a:r>
            <a:r>
              <a:rPr lang="en-US" baseline="0" dirty="0" smtClean="0"/>
              <a:t>the drug </a:t>
            </a:r>
            <a:r>
              <a:rPr lang="en-US" baseline="0" dirty="0" err="1" smtClean="0"/>
              <a:t>Gefitinib</a:t>
            </a:r>
            <a:r>
              <a:rPr lang="en-US" baseline="0" dirty="0" smtClean="0"/>
              <a:t>. But </a:t>
            </a:r>
            <a:r>
              <a:rPr lang="en-US" baseline="0" dirty="0" smtClean="0"/>
              <a:t>only some of the patients recovered, shown here by the green shapes. Many did not recover</a:t>
            </a:r>
            <a:r>
              <a:rPr lang="en-US" baseline="0" dirty="0" smtClean="0"/>
              <a:t>.</a:t>
            </a:r>
          </a:p>
          <a:p>
            <a:endParaRPr lang="en-US" baseline="0" dirty="0" smtClean="0"/>
          </a:p>
          <a:p>
            <a:r>
              <a:rPr lang="en-US" baseline="0" dirty="0" smtClean="0"/>
              <a:t>With precision medicine, we </a:t>
            </a:r>
            <a:r>
              <a:rPr lang="en-US" baseline="0" dirty="0" smtClean="0"/>
              <a:t>will have </a:t>
            </a:r>
            <a:r>
              <a:rPr lang="en-US" baseline="0" dirty="0" smtClean="0"/>
              <a:t>learned enough about cancer to group the lung cancer patients into two groups. One group had tumors that express the protein EGFR and the other KRAS. These two groups, when treated with two different and appropriate drugs, allow all of the patients to recover. </a:t>
            </a:r>
            <a:endParaRPr lang="en-US" baseline="0" dirty="0" smtClean="0"/>
          </a:p>
          <a:p>
            <a:endParaRPr lang="en-US" baseline="0" dirty="0" smtClean="0"/>
          </a:p>
          <a:p>
            <a:r>
              <a:rPr lang="en-US" baseline="0" dirty="0" smtClean="0"/>
              <a:t>This example shows that Precision </a:t>
            </a:r>
            <a:r>
              <a:rPr lang="en-US" baseline="0" dirty="0" smtClean="0"/>
              <a:t>medicine </a:t>
            </a:r>
            <a:r>
              <a:rPr lang="en-US" baseline="0" dirty="0" smtClean="0"/>
              <a:t>will </a:t>
            </a:r>
            <a:r>
              <a:rPr lang="en-US" baseline="0" dirty="0" smtClean="0"/>
              <a:t>find exactly the right drug for each patient by understanding more about the specific type of cancer that each patient has. </a:t>
            </a:r>
            <a:r>
              <a:rPr lang="en-US" baseline="0" dirty="0" smtClean="0"/>
              <a:t>In this case Genetic Analysis will define the subtype of lung cancer</a:t>
            </a:r>
            <a:endParaRPr lang="en-US" dirty="0"/>
          </a:p>
        </p:txBody>
      </p:sp>
      <p:sp>
        <p:nvSpPr>
          <p:cNvPr id="4" name="Slide Number Placeholder 3"/>
          <p:cNvSpPr>
            <a:spLocks noGrp="1"/>
          </p:cNvSpPr>
          <p:nvPr>
            <p:ph type="sldNum" sz="quarter" idx="10"/>
          </p:nvPr>
        </p:nvSpPr>
        <p:spPr/>
        <p:txBody>
          <a:bodyPr/>
          <a:lstStyle/>
          <a:p>
            <a:pPr>
              <a:defRPr/>
            </a:pPr>
            <a:fld id="{FBF4FFCD-52F2-6F49-8F15-4E6F1B7BFB2E}" type="slidenum">
              <a:rPr lang="en-US" smtClean="0"/>
              <a:pPr>
                <a:defRPr/>
              </a:pPr>
              <a:t>24</a:t>
            </a:fld>
            <a:endParaRPr lang="en-US"/>
          </a:p>
        </p:txBody>
      </p:sp>
    </p:spTree>
    <p:extLst>
      <p:ext uri="{BB962C8B-B14F-4D97-AF65-F5344CB8AC3E}">
        <p14:creationId xmlns:p14="http://schemas.microsoft.com/office/powerpoint/2010/main" val="4152472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Here in this slide </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I show the founders of a company designed to deliver Precision Medicine solutions to cancer patients, called Foundation Medicine. </a:t>
            </a:r>
            <a:r>
              <a:rPr lang="en-US" sz="1200" dirty="0" smtClean="0">
                <a:solidFill>
                  <a:schemeClr val="bg1"/>
                </a:solidFill>
              </a:rPr>
              <a:t>A patient with salivary gland cancer who had failed</a:t>
            </a:r>
          </a:p>
          <a:p>
            <a:r>
              <a:rPr lang="en-US" sz="1200" dirty="0" smtClean="0">
                <a:solidFill>
                  <a:schemeClr val="bg1"/>
                </a:solidFill>
              </a:rPr>
              <a:t>conventional treatment sent cells from his tumor to</a:t>
            </a:r>
          </a:p>
          <a:p>
            <a:r>
              <a:rPr lang="en-US" sz="1200" dirty="0" smtClean="0">
                <a:solidFill>
                  <a:schemeClr val="bg1"/>
                </a:solidFill>
              </a:rPr>
              <a:t>Foundation Medicine for testing. They were found to</a:t>
            </a:r>
          </a:p>
          <a:p>
            <a:r>
              <a:rPr lang="en-US" sz="1200" dirty="0" smtClean="0">
                <a:solidFill>
                  <a:schemeClr val="bg1"/>
                </a:solidFill>
              </a:rPr>
              <a:t>show </a:t>
            </a:r>
            <a:r>
              <a:rPr lang="en-US" sz="1200" dirty="0" err="1" smtClean="0">
                <a:solidFill>
                  <a:schemeClr val="bg1"/>
                </a:solidFill>
              </a:rPr>
              <a:t>overactivity</a:t>
            </a:r>
            <a:r>
              <a:rPr lang="en-US" sz="1200" dirty="0" smtClean="0">
                <a:solidFill>
                  <a:schemeClr val="bg1"/>
                </a:solidFill>
              </a:rPr>
              <a:t> in HER2, a gene often defective in</a:t>
            </a:r>
          </a:p>
          <a:p>
            <a:r>
              <a:rPr lang="en-US" sz="1200" dirty="0" smtClean="0">
                <a:solidFill>
                  <a:schemeClr val="bg1"/>
                </a:solidFill>
              </a:rPr>
              <a:t>breast cancer. This result suggested to the patient’s</a:t>
            </a:r>
          </a:p>
          <a:p>
            <a:r>
              <a:rPr lang="en-US" sz="1200" dirty="0" smtClean="0">
                <a:solidFill>
                  <a:schemeClr val="bg1"/>
                </a:solidFill>
              </a:rPr>
              <a:t>doctors that his cancer would respond to Herceptin,</a:t>
            </a:r>
          </a:p>
          <a:p>
            <a:r>
              <a:rPr lang="en-US" sz="1200" dirty="0" smtClean="0">
                <a:solidFill>
                  <a:schemeClr val="bg1"/>
                </a:solidFill>
              </a:rPr>
              <a:t>a drug often prescribed for breast cancer </a:t>
            </a:r>
            <a:r>
              <a:rPr lang="en-US" sz="1200" dirty="0" smtClean="0">
                <a:solidFill>
                  <a:schemeClr val="bg1"/>
                </a:solidFill>
              </a:rPr>
              <a:t>patients</a:t>
            </a:r>
          </a:p>
          <a:p>
            <a:endParaRPr lang="en-US" sz="1200" dirty="0" smtClean="0">
              <a:solidFill>
                <a:schemeClr val="bg1"/>
              </a:solidFill>
            </a:endParaRPr>
          </a:p>
          <a:p>
            <a:r>
              <a:rPr lang="en-US" sz="1200" dirty="0" smtClean="0">
                <a:solidFill>
                  <a:schemeClr val="bg1"/>
                </a:solidFill>
              </a:rPr>
              <a:t>Understanding the genetics of the individual</a:t>
            </a:r>
            <a:r>
              <a:rPr lang="en-US" sz="1200" baseline="0" dirty="0" smtClean="0">
                <a:solidFill>
                  <a:schemeClr val="bg1"/>
                </a:solidFill>
              </a:rPr>
              <a:t> patient’s cancer allows accurate selection of an effective drug. </a:t>
            </a:r>
            <a:endParaRPr lang="en-US" sz="1200" dirty="0" smtClean="0">
              <a:solidFill>
                <a:schemeClr val="bg1"/>
              </a:solidFill>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4C44933-1A90-064E-84DF-E6404E8C173C}" type="slidenum">
              <a:rPr lang="en-US" smtClean="0"/>
              <a:pPr/>
              <a:t>25</a:t>
            </a:fld>
            <a:endParaRPr lang="en-US"/>
          </a:p>
        </p:txBody>
      </p:sp>
    </p:spTree>
    <p:extLst>
      <p:ext uri="{BB962C8B-B14F-4D97-AF65-F5344CB8AC3E}">
        <p14:creationId xmlns:p14="http://schemas.microsoft.com/office/powerpoint/2010/main" val="2506902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marL="85725" marR="0" indent="-85725" algn="l" defTabSz="914400" rtl="0" eaLnBrk="1" fontAlgn="base" latinLnBrk="0" hangingPunct="1">
              <a:lnSpc>
                <a:spcPct val="93000"/>
              </a:lnSpc>
              <a:spcBef>
                <a:spcPct val="0"/>
              </a:spcBef>
              <a:spcAft>
                <a:spcPct val="0"/>
              </a:spcAft>
              <a:buClrTx/>
              <a:buSzPct val="45000"/>
              <a:buFont typeface="Wingdings" charset="0"/>
              <a:buNone/>
              <a:tabLst>
                <a:tab pos="723900" algn="l"/>
                <a:tab pos="1447800" algn="l"/>
                <a:tab pos="2171700" algn="l"/>
                <a:tab pos="2895600" algn="l"/>
                <a:tab pos="3619500" algn="l"/>
                <a:tab pos="4343400" algn="l"/>
                <a:tab pos="5067300" algn="l"/>
              </a:tabLst>
              <a:defRPr/>
            </a:pPr>
            <a:r>
              <a:rPr lang="en-GB" dirty="0" smtClean="0">
                <a:latin typeface="Arial" charset="0"/>
                <a:cs typeface="msgothic" charset="0"/>
              </a:rPr>
              <a:t>In </a:t>
            </a:r>
            <a:r>
              <a:rPr lang="en-GB" dirty="0" smtClean="0">
                <a:latin typeface="Arial" charset="0"/>
                <a:cs typeface="msgothic" charset="0"/>
              </a:rPr>
              <a:t>another example </a:t>
            </a:r>
            <a:r>
              <a:rPr lang="en-GB" baseline="0" dirty="0" smtClean="0">
                <a:latin typeface="Arial" charset="0"/>
                <a:cs typeface="msgothic" charset="0"/>
              </a:rPr>
              <a:t>of </a:t>
            </a:r>
            <a:r>
              <a:rPr lang="en-GB" baseline="0" dirty="0" smtClean="0">
                <a:latin typeface="Arial" charset="0"/>
                <a:cs typeface="msgothic" charset="0"/>
              </a:rPr>
              <a:t>Precision medicine, a phone based app can collect and </a:t>
            </a:r>
            <a:r>
              <a:rPr lang="en-GB" baseline="0" dirty="0" err="1" smtClean="0">
                <a:latin typeface="Arial" charset="0"/>
                <a:cs typeface="msgothic" charset="0"/>
              </a:rPr>
              <a:t>analyze</a:t>
            </a:r>
            <a:r>
              <a:rPr lang="en-GB" baseline="0" dirty="0" smtClean="0">
                <a:latin typeface="Arial" charset="0"/>
                <a:cs typeface="msgothic" charset="0"/>
              </a:rPr>
              <a:t> data from </a:t>
            </a:r>
            <a:r>
              <a:rPr lang="en-GB" baseline="0" dirty="0" smtClean="0">
                <a:latin typeface="Arial" charset="0"/>
                <a:cs typeface="msgothic" charset="0"/>
              </a:rPr>
              <a:t>one </a:t>
            </a:r>
            <a:r>
              <a:rPr lang="en-GB" baseline="0" dirty="0" smtClean="0">
                <a:latin typeface="Arial" charset="0"/>
                <a:cs typeface="msgothic" charset="0"/>
              </a:rPr>
              <a:t>individual to provide remote continuous vital sign monitoring. This app delivers real time data </a:t>
            </a:r>
            <a:r>
              <a:rPr lang="en-GB" sz="1200" kern="1200" dirty="0" smtClean="0">
                <a:solidFill>
                  <a:schemeClr val="bg1"/>
                </a:solidFill>
                <a:latin typeface="Times New Roman" charset="0"/>
                <a:ea typeface="ＭＳ Ｐゴシック" charset="0"/>
                <a:cs typeface="ＭＳ Ｐゴシック" charset="0"/>
              </a:rPr>
              <a:t>about the vital signs of </a:t>
            </a:r>
            <a:r>
              <a:rPr lang="en-GB" sz="1200" kern="1200" dirty="0" smtClean="0">
                <a:solidFill>
                  <a:schemeClr val="bg1"/>
                </a:solidFill>
                <a:latin typeface="Times New Roman" charset="0"/>
                <a:ea typeface="ＭＳ Ｐゴシック" charset="0"/>
                <a:cs typeface="ＭＳ Ｐゴシック" charset="0"/>
              </a:rPr>
              <a:t>a </a:t>
            </a:r>
            <a:r>
              <a:rPr lang="en-GB" sz="1200" kern="1200" dirty="0" smtClean="0">
                <a:solidFill>
                  <a:schemeClr val="bg1"/>
                </a:solidFill>
                <a:latin typeface="Times New Roman" charset="0"/>
                <a:ea typeface="ＭＳ Ｐゴシック" charset="0"/>
                <a:cs typeface="ＭＳ Ｐゴシック" charset="0"/>
              </a:rPr>
              <a:t>patient who is in a hospital intensive care unit to a doctor</a:t>
            </a:r>
            <a:r>
              <a:rPr lang="en-GB" altLang="en-GB" sz="1200" kern="1200" dirty="0" smtClean="0">
                <a:solidFill>
                  <a:schemeClr val="bg1"/>
                </a:solidFill>
                <a:latin typeface="Times New Roman" charset="0"/>
                <a:ea typeface="ＭＳ Ｐゴシック" charset="0"/>
                <a:cs typeface="ＭＳ Ｐゴシック" charset="0"/>
              </a:rPr>
              <a:t>’</a:t>
            </a:r>
            <a:r>
              <a:rPr lang="en-GB" sz="1200" kern="1200" dirty="0" smtClean="0">
                <a:solidFill>
                  <a:schemeClr val="bg1"/>
                </a:solidFill>
                <a:latin typeface="Times New Roman" charset="0"/>
                <a:ea typeface="ＭＳ Ｐゴシック" charset="0"/>
                <a:cs typeface="ＭＳ Ｐゴシック" charset="0"/>
              </a:rPr>
              <a:t>s or nurse</a:t>
            </a:r>
            <a:r>
              <a:rPr lang="en-GB" altLang="en-GB" sz="1200" kern="1200" dirty="0" smtClean="0">
                <a:solidFill>
                  <a:schemeClr val="bg1"/>
                </a:solidFill>
                <a:latin typeface="Times New Roman" charset="0"/>
                <a:ea typeface="ＭＳ Ｐゴシック" charset="0"/>
                <a:cs typeface="ＭＳ Ｐゴシック" charset="0"/>
              </a:rPr>
              <a:t>’</a:t>
            </a:r>
            <a:r>
              <a:rPr lang="en-GB" sz="1200" kern="1200" dirty="0" smtClean="0">
                <a:solidFill>
                  <a:schemeClr val="bg1"/>
                </a:solidFill>
                <a:latin typeface="Times New Roman" charset="0"/>
                <a:ea typeface="ＭＳ Ｐゴシック" charset="0"/>
                <a:cs typeface="ＭＳ Ｐゴシック" charset="0"/>
              </a:rPr>
              <a:t>s smart phone</a:t>
            </a:r>
            <a:r>
              <a:rPr lang="en-GB" sz="1200" kern="1200" dirty="0" smtClean="0">
                <a:solidFill>
                  <a:schemeClr val="bg1"/>
                </a:solidFill>
                <a:latin typeface="Times New Roman" charset="0"/>
                <a:ea typeface="ＭＳ Ｐゴシック" charset="0"/>
                <a:cs typeface="ＭＳ Ｐゴシック" charset="0"/>
              </a:rPr>
              <a:t>.  Another instance</a:t>
            </a:r>
            <a:r>
              <a:rPr lang="en-GB" sz="1200" kern="1200" baseline="0" dirty="0" smtClean="0">
                <a:solidFill>
                  <a:schemeClr val="bg1"/>
                </a:solidFill>
                <a:latin typeface="Times New Roman" charset="0"/>
                <a:ea typeface="ＭＳ Ｐゴシック" charset="0"/>
                <a:cs typeface="ＭＳ Ｐゴシック" charset="0"/>
              </a:rPr>
              <a:t> of engineering improving medical care </a:t>
            </a:r>
            <a:endParaRPr lang="en-GB" sz="1200" kern="1200" dirty="0" smtClean="0">
              <a:solidFill>
                <a:schemeClr val="bg1"/>
              </a:solidFill>
              <a:latin typeface="Times New Roman" charset="0"/>
              <a:ea typeface="ＭＳ Ｐゴシック" charset="0"/>
              <a:cs typeface="ＭＳ Ｐゴシック" charset="0"/>
            </a:endParaRPr>
          </a:p>
          <a:p>
            <a:pPr eaLnBrk="1">
              <a:lnSpc>
                <a:spcPct val="93000"/>
              </a:lnSpc>
              <a:spcBef>
                <a:spcPct val="0"/>
              </a:spcBef>
              <a:buSzPct val="45000"/>
              <a:buFont typeface="Wingdings" charset="0"/>
              <a:buNone/>
            </a:pPr>
            <a:endParaRPr lang="en-GB" dirty="0">
              <a:latin typeface="Arial" charset="0"/>
              <a:cs typeface="msgothic"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smtClean="0">
                <a:solidFill>
                  <a:schemeClr val="tx1"/>
                </a:solidFill>
                <a:effectLst/>
                <a:latin typeface="+mn-lt"/>
                <a:ea typeface="+mn-ea"/>
                <a:cs typeface="+mn-cs"/>
              </a:rPr>
              <a:t>Here </a:t>
            </a:r>
            <a:r>
              <a:rPr lang="en-US" sz="1200" i="0" kern="1200" dirty="0" smtClean="0">
                <a:solidFill>
                  <a:schemeClr val="tx1"/>
                </a:solidFill>
                <a:effectLst/>
                <a:latin typeface="+mn-lt"/>
                <a:ea typeface="+mn-ea"/>
                <a:cs typeface="+mn-cs"/>
              </a:rPr>
              <a:t>is another example of </a:t>
            </a:r>
            <a:r>
              <a:rPr lang="en-US" sz="1200" i="0" kern="1200" dirty="0" smtClean="0">
                <a:solidFill>
                  <a:schemeClr val="tx1"/>
                </a:solidFill>
                <a:effectLst/>
                <a:latin typeface="+mn-lt"/>
                <a:ea typeface="+mn-ea"/>
                <a:cs typeface="+mn-cs"/>
              </a:rPr>
              <a:t>precision </a:t>
            </a:r>
            <a:r>
              <a:rPr lang="en-US" sz="1200" i="0" kern="1200" dirty="0" smtClean="0">
                <a:solidFill>
                  <a:schemeClr val="tx1"/>
                </a:solidFill>
                <a:effectLst/>
                <a:latin typeface="+mn-lt"/>
                <a:ea typeface="+mn-ea"/>
                <a:cs typeface="+mn-cs"/>
              </a:rPr>
              <a:t>medicine published in Science Translational Medicine. The article describes another new way to find out which drugs to give a patient. In this study the authors use a special device that can inject up to 6 different drugs directly into the tumor itself, while it is still in the patients’ body. A special many-pronged </a:t>
            </a:r>
            <a:r>
              <a:rPr lang="en-US" sz="1200" i="0" kern="1200" dirty="0" err="1" smtClean="0">
                <a:solidFill>
                  <a:schemeClr val="tx1"/>
                </a:solidFill>
                <a:effectLst/>
                <a:latin typeface="+mn-lt"/>
                <a:ea typeface="+mn-ea"/>
                <a:cs typeface="+mn-cs"/>
              </a:rPr>
              <a:t>microneedle</a:t>
            </a:r>
            <a:r>
              <a:rPr lang="en-US" sz="1200" i="0" kern="1200" dirty="0" smtClean="0">
                <a:solidFill>
                  <a:schemeClr val="tx1"/>
                </a:solidFill>
                <a:effectLst/>
                <a:latin typeface="+mn-lt"/>
                <a:ea typeface="+mn-ea"/>
                <a:cs typeface="+mn-cs"/>
              </a:rPr>
              <a:t> injected all of the test drugs and then the tumor was removed and by looking under a microscope, they were able to determine which drug most effectively killed the cancer cells. They could then use that drug to treat the patient. This is another example of personalized medicine.  </a:t>
            </a:r>
            <a:r>
              <a:rPr lang="en-US" dirty="0" smtClean="0">
                <a:effectLst/>
              </a:rPr>
              <a:t> </a:t>
            </a:r>
            <a:r>
              <a:rPr lang="en-US" sz="1200" i="0" kern="1200" dirty="0" smtClean="0">
                <a:solidFill>
                  <a:schemeClr val="tx1"/>
                </a:solidFill>
                <a:effectLst/>
                <a:latin typeface="+mn-lt"/>
                <a:ea typeface="+mn-ea"/>
                <a:cs typeface="+mn-cs"/>
              </a:rPr>
              <a:t> </a:t>
            </a:r>
          </a:p>
          <a:p>
            <a:endParaRPr lang="en-US" sz="1200" i="0" kern="1200" dirty="0" smtClean="0">
              <a:solidFill>
                <a:schemeClr val="tx1"/>
              </a:solidFill>
              <a:effectLst/>
              <a:latin typeface="+mn-lt"/>
              <a:ea typeface="+mn-ea"/>
              <a:cs typeface="+mn-cs"/>
            </a:endParaRPr>
          </a:p>
          <a:p>
            <a:r>
              <a:rPr lang="en-US" dirty="0" smtClean="0">
                <a:effectLst/>
              </a:rPr>
              <a:t> </a:t>
            </a:r>
            <a:r>
              <a:rPr lang="en-US" sz="1200" kern="1200" dirty="0" smtClean="0">
                <a:solidFill>
                  <a:schemeClr val="tx1"/>
                </a:solidFill>
                <a:effectLst/>
                <a:latin typeface="+mn-lt"/>
                <a:ea typeface="+mn-ea"/>
                <a:cs typeface="+mn-cs"/>
              </a:rPr>
              <a:t>Personalized medicine will also apply to diseases other than cancer. Asthma, for example. In the past, asthma was thought to be one disease. Now we know that there are many types of asthma. Researchers are now busy defining the different types of asthma and determining what treatments work best for each patient.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27</a:t>
            </a:fld>
            <a:endParaRPr lang="en-US"/>
          </a:p>
        </p:txBody>
      </p:sp>
    </p:spTree>
    <p:extLst>
      <p:ext uri="{BB962C8B-B14F-4D97-AF65-F5344CB8AC3E}">
        <p14:creationId xmlns:p14="http://schemas.microsoft.com/office/powerpoint/2010/main" val="27722035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a:t>
            </a:r>
            <a:r>
              <a:rPr lang="en-US" baseline="0" dirty="0" smtClean="0"/>
              <a:t> Precision Medicine approaches include:</a:t>
            </a:r>
          </a:p>
          <a:p>
            <a:endParaRPr lang="en-US" baseline="0" dirty="0" smtClean="0"/>
          </a:p>
          <a:p>
            <a:r>
              <a:rPr lang="en-US" sz="1200" dirty="0" smtClean="0"/>
              <a:t>Personalized </a:t>
            </a:r>
            <a:r>
              <a:rPr lang="en-US" sz="1200" dirty="0" smtClean="0"/>
              <a:t>pharmacokinetics for drug administration</a:t>
            </a:r>
            <a:br>
              <a:rPr lang="en-US" sz="1200" dirty="0" smtClean="0"/>
            </a:br>
            <a:r>
              <a:rPr lang="en-US" sz="1200" dirty="0" smtClean="0"/>
              <a:t/>
            </a:r>
            <a:br>
              <a:rPr lang="en-US" sz="1200" dirty="0" smtClean="0"/>
            </a:br>
            <a:r>
              <a:rPr lang="en-US" sz="1200" dirty="0" smtClean="0"/>
              <a:t>Companion diagnostics for precision therapies</a:t>
            </a:r>
            <a:br>
              <a:rPr lang="en-US" sz="1200" dirty="0" smtClean="0"/>
            </a:br>
            <a:r>
              <a:rPr lang="en-US" sz="1200" dirty="0" smtClean="0"/>
              <a:t/>
            </a:r>
            <a:br>
              <a:rPr lang="en-US" sz="1200" dirty="0" smtClean="0"/>
            </a:br>
            <a:r>
              <a:rPr lang="en-US" sz="1200" dirty="0" smtClean="0"/>
              <a:t>Nanotechnology for targeted </a:t>
            </a:r>
            <a:r>
              <a:rPr lang="en-US" sz="1200" dirty="0" smtClean="0"/>
              <a:t>therapies</a:t>
            </a:r>
          </a:p>
          <a:p>
            <a:endParaRPr lang="en-US" sz="1200" dirty="0" smtClean="0"/>
          </a:p>
          <a:p>
            <a:r>
              <a:rPr lang="en-US" sz="1200" dirty="0" smtClean="0"/>
              <a:t>I hope I have given you some idea of what Precision Medicine holds for the future. </a:t>
            </a:r>
            <a:endParaRPr lang="en-US" dirty="0"/>
          </a:p>
        </p:txBody>
      </p:sp>
      <p:sp>
        <p:nvSpPr>
          <p:cNvPr id="4" name="Slide Number Placeholder 3"/>
          <p:cNvSpPr>
            <a:spLocks noGrp="1"/>
          </p:cNvSpPr>
          <p:nvPr>
            <p:ph type="sldNum" sz="quarter" idx="10"/>
          </p:nvPr>
        </p:nvSpPr>
        <p:spPr/>
        <p:txBody>
          <a:bodyPr/>
          <a:lstStyle/>
          <a:p>
            <a:pPr>
              <a:defRPr/>
            </a:pPr>
            <a:fld id="{FBF4FFCD-52F2-6F49-8F15-4E6F1B7BFB2E}" type="slidenum">
              <a:rPr lang="en-US" smtClean="0"/>
              <a:pPr>
                <a:defRPr/>
              </a:pPr>
              <a:t>28</a:t>
            </a:fld>
            <a:endParaRPr lang="en-US"/>
          </a:p>
        </p:txBody>
      </p:sp>
    </p:spTree>
    <p:extLst>
      <p:ext uri="{BB962C8B-B14F-4D97-AF65-F5344CB8AC3E}">
        <p14:creationId xmlns:p14="http://schemas.microsoft.com/office/powerpoint/2010/main" val="14926010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Our flagship journal is Science, which has been published since 1880. This journal contains News articles written by our talented reporters on subjects such as science funding, experiences of scientists in different countries, how AIDS is being fought in Africa and the latest research findings. In addition, the journal contains original research articles, written by the scientists themselves. These are the most important articles in all areas of science: physics, astronomy, ecology, biomedicine, molecular biology, chemistry. The journal is very interdisciplinary but publishes 15-20 articles a week, only the most important. It is published in print each week, and also online where we have new online features and news, appearing daily.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have a second interdisciplinary journal, Science Advances. This journal is brand new as it started publication only in February 2015. It also publishes excellent articles from many different fields of science, ranging from physics to ecology. These articles are peer reviewed and are the same top quality as articles in Science</a:t>
            </a:r>
            <a:r>
              <a:rPr lang="en-US" sz="1200" kern="1200" baseline="0" dirty="0" smtClean="0">
                <a:solidFill>
                  <a:schemeClr val="tx1"/>
                </a:solidFill>
                <a:effectLst/>
                <a:latin typeface="+mn-lt"/>
                <a:ea typeface="+mn-ea"/>
                <a:cs typeface="+mn-cs"/>
              </a:rPr>
              <a:t> but because Science is a small journal, we do not have room to publish them in Science. In Science Advances these papers can be published very quickly and be freely available to all readers. </a:t>
            </a:r>
            <a:r>
              <a:rPr lang="en-US" sz="1200" kern="1200" dirty="0" smtClean="0">
                <a:solidFill>
                  <a:schemeClr val="tx1"/>
                </a:solidFill>
                <a:effectLst/>
                <a:latin typeface="+mn-lt"/>
                <a:ea typeface="+mn-ea"/>
                <a:cs typeface="+mn-cs"/>
              </a:rPr>
              <a:t>A key feature of Science Advances is that it is an Open Access journal. Instead of institutions paying a subscription for all of their staff members, the authors pay a fee if their paper is accepted for publication. Then immediately upon publication, anyone can freely read the paper on the Science Advances website.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 give you an idea of the sort of research that we publish, I have chosen two articles from Science and one from Science Advances to tell you about. </a:t>
            </a:r>
          </a:p>
          <a:p>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31</a:t>
            </a:fld>
            <a:endParaRPr lang="en-US"/>
          </a:p>
        </p:txBody>
      </p:sp>
    </p:spTree>
    <p:extLst>
      <p:ext uri="{BB962C8B-B14F-4D97-AF65-F5344CB8AC3E}">
        <p14:creationId xmlns:p14="http://schemas.microsoft.com/office/powerpoint/2010/main" val="37416376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BF4FFCD-52F2-6F49-8F15-4E6F1B7BFB2E}" type="slidenum">
              <a:rPr lang="en-US" smtClean="0"/>
              <a:pPr>
                <a:defRPr/>
              </a:pPr>
              <a:t>33</a:t>
            </a:fld>
            <a:endParaRPr lang="en-US"/>
          </a:p>
        </p:txBody>
      </p:sp>
    </p:spTree>
    <p:extLst>
      <p:ext uri="{BB962C8B-B14F-4D97-AF65-F5344CB8AC3E}">
        <p14:creationId xmlns:p14="http://schemas.microsoft.com/office/powerpoint/2010/main" val="35752456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37</a:t>
            </a:fld>
            <a:endParaRPr lang="en-US"/>
          </a:p>
        </p:txBody>
      </p:sp>
    </p:spTree>
    <p:extLst>
      <p:ext uri="{BB962C8B-B14F-4D97-AF65-F5344CB8AC3E}">
        <p14:creationId xmlns:p14="http://schemas.microsoft.com/office/powerpoint/2010/main" val="10299977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42</a:t>
            </a:fld>
            <a:endParaRPr lang="en-US"/>
          </a:p>
        </p:txBody>
      </p:sp>
    </p:spTree>
    <p:extLst>
      <p:ext uri="{BB962C8B-B14F-4D97-AF65-F5344CB8AC3E}">
        <p14:creationId xmlns:p14="http://schemas.microsoft.com/office/powerpoint/2010/main" val="17212383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 what is on slide</a:t>
            </a:r>
          </a:p>
          <a:p>
            <a:endParaRPr lang="en-US" dirty="0" smtClean="0"/>
          </a:p>
          <a:p>
            <a:r>
              <a:rPr lang="en-US" dirty="0" smtClean="0"/>
              <a:t>I now want to make an exciting announcement</a:t>
            </a:r>
            <a:endParaRPr lang="en-US" dirty="0"/>
          </a:p>
        </p:txBody>
      </p:sp>
      <p:sp>
        <p:nvSpPr>
          <p:cNvPr id="4" name="Slide Number Placeholder 3"/>
          <p:cNvSpPr>
            <a:spLocks noGrp="1"/>
          </p:cNvSpPr>
          <p:nvPr>
            <p:ph type="sldNum" sz="quarter" idx="10"/>
          </p:nvPr>
        </p:nvSpPr>
        <p:spPr/>
        <p:txBody>
          <a:bodyPr/>
          <a:lstStyle/>
          <a:p>
            <a:pPr>
              <a:defRPr/>
            </a:pPr>
            <a:fld id="{FBF4FFCD-52F2-6F49-8F15-4E6F1B7BFB2E}" type="slidenum">
              <a:rPr lang="en-US" smtClean="0"/>
              <a:pPr>
                <a:defRPr/>
              </a:pPr>
              <a:t>43</a:t>
            </a:fld>
            <a:endParaRPr lang="en-US"/>
          </a:p>
        </p:txBody>
      </p:sp>
    </p:spTree>
    <p:extLst>
      <p:ext uri="{BB962C8B-B14F-4D97-AF65-F5344CB8AC3E}">
        <p14:creationId xmlns:p14="http://schemas.microsoft.com/office/powerpoint/2010/main" val="22276737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BF4FFCD-52F2-6F49-8F15-4E6F1B7BFB2E}" type="slidenum">
              <a:rPr lang="en-US" smtClean="0"/>
              <a:pPr>
                <a:defRPr/>
              </a:pPr>
              <a:t>47</a:t>
            </a:fld>
            <a:endParaRPr lang="en-US"/>
          </a:p>
        </p:txBody>
      </p:sp>
    </p:spTree>
    <p:extLst>
      <p:ext uri="{BB962C8B-B14F-4D97-AF65-F5344CB8AC3E}">
        <p14:creationId xmlns:p14="http://schemas.microsoft.com/office/powerpoint/2010/main" val="9053537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Published in July, article has been downloaded about 7000 times.</a:t>
            </a:r>
            <a:endParaRPr lang="en-US" dirty="0"/>
          </a:p>
        </p:txBody>
      </p:sp>
      <p:sp>
        <p:nvSpPr>
          <p:cNvPr id="4" name="Slide Number Placeholder 3"/>
          <p:cNvSpPr>
            <a:spLocks noGrp="1"/>
          </p:cNvSpPr>
          <p:nvPr>
            <p:ph type="sldNum" sz="quarter" idx="10"/>
          </p:nvPr>
        </p:nvSpPr>
        <p:spPr/>
        <p:txBody>
          <a:bodyPr/>
          <a:lstStyle/>
          <a:p>
            <a:pPr>
              <a:defRPr/>
            </a:pPr>
            <a:fld id="{FBF4FFCD-52F2-6F49-8F15-4E6F1B7BFB2E}" type="slidenum">
              <a:rPr lang="en-US" smtClean="0"/>
              <a:pPr>
                <a:defRPr/>
              </a:pPr>
              <a:t>48</a:t>
            </a:fld>
            <a:endParaRPr lang="en-US"/>
          </a:p>
        </p:txBody>
      </p:sp>
    </p:spTree>
    <p:extLst>
      <p:ext uri="{BB962C8B-B14F-4D97-AF65-F5344CB8AC3E}">
        <p14:creationId xmlns:p14="http://schemas.microsoft.com/office/powerpoint/2010/main" val="905353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BF4FFCD-52F2-6F49-8F15-4E6F1B7BFB2E}" type="slidenum">
              <a:rPr lang="en-US" smtClean="0"/>
              <a:pPr>
                <a:defRPr/>
              </a:pPr>
              <a:t>49</a:t>
            </a:fld>
            <a:endParaRPr lang="en-US"/>
          </a:p>
        </p:txBody>
      </p:sp>
    </p:spTree>
    <p:extLst>
      <p:ext uri="{BB962C8B-B14F-4D97-AF65-F5344CB8AC3E}">
        <p14:creationId xmlns:p14="http://schemas.microsoft.com/office/powerpoint/2010/main" val="1300165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Times" charset="0"/>
                <a:ea typeface="ＭＳ Ｐゴシック" charset="0"/>
                <a:cs typeface="ＭＳ Ｐゴシック" charset="0"/>
              </a:rPr>
              <a:t>It is the highest-rated paper from any journal that </a:t>
            </a:r>
            <a:r>
              <a:rPr lang="en-US" sz="1200" kern="1200" dirty="0" err="1" smtClean="0">
                <a:solidFill>
                  <a:schemeClr val="tx1"/>
                </a:solidFill>
                <a:latin typeface="Times" charset="0"/>
                <a:ea typeface="ＭＳ Ｐゴシック" charset="0"/>
                <a:cs typeface="ＭＳ Ｐゴシック" charset="0"/>
              </a:rPr>
              <a:t>Altmetrics</a:t>
            </a:r>
            <a:r>
              <a:rPr lang="en-US" sz="1200" kern="1200" dirty="0" smtClean="0">
                <a:solidFill>
                  <a:schemeClr val="tx1"/>
                </a:solidFill>
                <a:latin typeface="Times" charset="0"/>
                <a:ea typeface="ＭＳ Ｐゴシック" charset="0"/>
                <a:cs typeface="ＭＳ Ｐゴシック" charset="0"/>
              </a:rPr>
              <a:t> tracks, in context of its age. And it ranks #126 across all the 4 million plus papers ever tracked by </a:t>
            </a:r>
            <a:r>
              <a:rPr lang="en-US" sz="1200" kern="1200" dirty="0" err="1" smtClean="0">
                <a:solidFill>
                  <a:schemeClr val="tx1"/>
                </a:solidFill>
                <a:latin typeface="Times" charset="0"/>
                <a:ea typeface="ＭＳ Ｐゴシック" charset="0"/>
                <a:cs typeface="ＭＳ Ｐゴシック" charset="0"/>
              </a:rPr>
              <a:t>Altmetrics</a:t>
            </a:r>
            <a:r>
              <a:rPr lang="en-US" sz="1200" kern="1200" dirty="0" smtClean="0">
                <a:solidFill>
                  <a:schemeClr val="tx1"/>
                </a:solidFill>
                <a:latin typeface="Times" charset="0"/>
                <a:ea typeface="ＭＳ Ｐゴシック" charset="0"/>
                <a:cs typeface="ＭＳ Ｐゴシック" charset="0"/>
              </a:rPr>
              <a:t>, regardless of age.</a:t>
            </a:r>
            <a:endParaRPr lang="en-US" dirty="0"/>
          </a:p>
        </p:txBody>
      </p:sp>
      <p:sp>
        <p:nvSpPr>
          <p:cNvPr id="4" name="Slide Number Placeholder 3"/>
          <p:cNvSpPr>
            <a:spLocks noGrp="1"/>
          </p:cNvSpPr>
          <p:nvPr>
            <p:ph type="sldNum" sz="quarter" idx="10"/>
          </p:nvPr>
        </p:nvSpPr>
        <p:spPr/>
        <p:txBody>
          <a:bodyPr/>
          <a:lstStyle/>
          <a:p>
            <a:fld id="{53585298-3182-2749-99C0-DA518E5CA528}" type="slidenum">
              <a:rPr lang="sv-SE" smtClean="0"/>
              <a:pPr/>
              <a:t>50</a:t>
            </a:fld>
            <a:endParaRPr lang="sv-SE"/>
          </a:p>
        </p:txBody>
      </p:sp>
    </p:spTree>
    <p:extLst>
      <p:ext uri="{BB962C8B-B14F-4D97-AF65-F5344CB8AC3E}">
        <p14:creationId xmlns:p14="http://schemas.microsoft.com/office/powerpoint/2010/main" val="7595560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Poster children</a:t>
            </a:r>
            <a:r>
              <a:rPr lang="en-US" baseline="0" dirty="0" smtClean="0"/>
              <a:t> </a:t>
            </a:r>
            <a:r>
              <a:rPr lang="en-US" baseline="0" smtClean="0"/>
              <a:t>for bad b</a:t>
            </a:r>
            <a:endParaRPr lang="en-US"/>
          </a:p>
        </p:txBody>
      </p:sp>
      <p:sp>
        <p:nvSpPr>
          <p:cNvPr id="4" name="Slide Number Placeholder 3"/>
          <p:cNvSpPr>
            <a:spLocks noGrp="1"/>
          </p:cNvSpPr>
          <p:nvPr>
            <p:ph type="sldNum" sz="quarter" idx="10"/>
          </p:nvPr>
        </p:nvSpPr>
        <p:spPr/>
        <p:txBody>
          <a:bodyPr/>
          <a:lstStyle/>
          <a:p>
            <a:fld id="{53585298-3182-2749-99C0-DA518E5CA528}" type="slidenum">
              <a:rPr lang="sv-SE" smtClean="0"/>
              <a:pPr/>
              <a:t>51</a:t>
            </a:fld>
            <a:endParaRPr lang="sv-SE"/>
          </a:p>
        </p:txBody>
      </p:sp>
    </p:spTree>
    <p:extLst>
      <p:ext uri="{BB962C8B-B14F-4D97-AF65-F5344CB8AC3E}">
        <p14:creationId xmlns:p14="http://schemas.microsoft.com/office/powerpoint/2010/main" val="38918793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141413" y="5334000"/>
            <a:ext cx="9982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7" descr="Science-AAAS-horizontal-color.eps"/>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41413" y="5456238"/>
            <a:ext cx="3014662"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a:off x="1141413" y="5334000"/>
            <a:ext cx="9982200" cy="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grpSp>
        <p:nvGrpSpPr>
          <p:cNvPr id="7" name="Group 9"/>
          <p:cNvGrpSpPr>
            <a:grpSpLocks/>
          </p:cNvGrpSpPr>
          <p:nvPr/>
        </p:nvGrpSpPr>
        <p:grpSpPr bwMode="auto">
          <a:xfrm rot="5400000">
            <a:off x="6056313" y="725487"/>
            <a:ext cx="76200" cy="12188825"/>
            <a:chOff x="9092006" y="-1"/>
            <a:chExt cx="52152" cy="6857999"/>
          </a:xfrm>
        </p:grpSpPr>
        <p:sp>
          <p:nvSpPr>
            <p:cNvPr id="8" name="Rectangle 7"/>
            <p:cNvSpPr/>
            <p:nvPr/>
          </p:nvSpPr>
          <p:spPr>
            <a:xfrm rot="16200000">
              <a:off x="6046617" y="3046089"/>
              <a:ext cx="6140758" cy="52152"/>
            </a:xfrm>
            <a:prstGeom prst="rect">
              <a:avLst/>
            </a:prstGeom>
            <a:solidFill>
              <a:srgbClr val="7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9" name="Group 11"/>
            <p:cNvGrpSpPr>
              <a:grpSpLocks/>
            </p:cNvGrpSpPr>
            <p:nvPr/>
          </p:nvGrpSpPr>
          <p:grpSpPr bwMode="auto">
            <a:xfrm>
              <a:off x="9092011" y="6133352"/>
              <a:ext cx="51994" cy="724646"/>
              <a:chOff x="9092011" y="724165"/>
              <a:chExt cx="51993" cy="1406257"/>
            </a:xfrm>
          </p:grpSpPr>
          <p:sp>
            <p:nvSpPr>
              <p:cNvPr id="14" name="Rectangle 13"/>
              <p:cNvSpPr/>
              <p:nvPr/>
            </p:nvSpPr>
            <p:spPr>
              <a:xfrm rot="16200000">
                <a:off x="8869772" y="1861677"/>
                <a:ext cx="492274"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5" name="Rectangle 14"/>
              <p:cNvSpPr/>
              <p:nvPr/>
            </p:nvSpPr>
            <p:spPr>
              <a:xfrm rot="16200000">
                <a:off x="8883639" y="1383270"/>
                <a:ext cx="464540"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6" name="Rectangle 15"/>
              <p:cNvSpPr/>
              <p:nvPr/>
            </p:nvSpPr>
            <p:spPr>
              <a:xfrm rot="16200000">
                <a:off x="8883639" y="934330"/>
                <a:ext cx="464540"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nvGrpSpPr>
            <p:cNvPr id="10" name="Group 12"/>
            <p:cNvGrpSpPr>
              <a:grpSpLocks/>
            </p:cNvGrpSpPr>
            <p:nvPr/>
          </p:nvGrpSpPr>
          <p:grpSpPr bwMode="auto">
            <a:xfrm flipV="1">
              <a:off x="9092006" y="-1"/>
              <a:ext cx="51994" cy="717176"/>
              <a:chOff x="9092010" y="738665"/>
              <a:chExt cx="51993" cy="1391760"/>
            </a:xfrm>
          </p:grpSpPr>
          <p:sp>
            <p:nvSpPr>
              <p:cNvPr id="11" name="Rectangle 10"/>
              <p:cNvSpPr/>
              <p:nvPr/>
            </p:nvSpPr>
            <p:spPr>
              <a:xfrm rot="16200000">
                <a:off x="8883643" y="1868612"/>
                <a:ext cx="464539"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2" name="Rectangle 11"/>
              <p:cNvSpPr/>
              <p:nvPr/>
            </p:nvSpPr>
            <p:spPr>
              <a:xfrm rot="16200000">
                <a:off x="8885597" y="1404940"/>
                <a:ext cx="462806"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3" name="Rectangle 12"/>
              <p:cNvSpPr/>
              <p:nvPr/>
            </p:nvSpPr>
            <p:spPr>
              <a:xfrm rot="16200000">
                <a:off x="8883643" y="941267"/>
                <a:ext cx="464539"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sp>
        <p:nvSpPr>
          <p:cNvPr id="3" name="Subtitle 2"/>
          <p:cNvSpPr>
            <a:spLocks noGrp="1"/>
          </p:cNvSpPr>
          <p:nvPr>
            <p:ph type="subTitle" idx="1"/>
          </p:nvPr>
        </p:nvSpPr>
        <p:spPr>
          <a:xfrm>
            <a:off x="1065213" y="4267200"/>
            <a:ext cx="8229600" cy="838200"/>
          </a:xfrm>
        </p:spPr>
        <p:txBody>
          <a:bodyPr>
            <a:normAutofit/>
          </a:bodyPr>
          <a:lstStyle>
            <a:lvl1pPr marL="0" indent="0" algn="l">
              <a:spcBef>
                <a:spcPts val="0"/>
              </a:spcBef>
              <a:buNone/>
              <a:defRPr sz="1800" b="1" cap="all" spc="200" baseline="0">
                <a:ln>
                  <a:solidFill>
                    <a:srgbClr val="000000"/>
                  </a:solidFill>
                </a:ln>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2" name="Title 1"/>
          <p:cNvSpPr>
            <a:spLocks noGrp="1"/>
          </p:cNvSpPr>
          <p:nvPr>
            <p:ph type="ctrTitle"/>
          </p:nvPr>
        </p:nvSpPr>
        <p:spPr>
          <a:xfrm>
            <a:off x="1065214" y="1828800"/>
            <a:ext cx="8229600" cy="2286000"/>
          </a:xfrm>
        </p:spPr>
        <p:txBody>
          <a:bodyPr>
            <a:normAutofit/>
          </a:bodyPr>
          <a:lstStyle>
            <a:lvl1pPr>
              <a:lnSpc>
                <a:spcPct val="80000"/>
              </a:lnSpc>
              <a:defRPr sz="4400" b="1" cap="none" spc="0">
                <a:ln w="9525">
                  <a:noFill/>
                  <a:prstDash val="solid"/>
                </a:ln>
                <a:solidFill>
                  <a:srgbClr val="000000"/>
                </a:solidFill>
                <a:effectLst/>
              </a:defRPr>
            </a:lvl1pPr>
          </a:lstStyle>
          <a:p>
            <a:r>
              <a:rPr lang="en-US" smtClean="0"/>
              <a:t>Click to edit Master title style</a:t>
            </a:r>
            <a:endParaRPr dirty="0"/>
          </a:p>
        </p:txBody>
      </p:sp>
      <p:sp>
        <p:nvSpPr>
          <p:cNvPr id="17" name="Date Placeholder 3"/>
          <p:cNvSpPr>
            <a:spLocks noGrp="1"/>
          </p:cNvSpPr>
          <p:nvPr>
            <p:ph type="dt" sz="half" idx="10"/>
          </p:nvPr>
        </p:nvSpPr>
        <p:spPr/>
        <p:txBody>
          <a:bodyPr/>
          <a:lstStyle>
            <a:lvl1pPr>
              <a:defRPr dirty="0">
                <a:solidFill>
                  <a:srgbClr val="000000"/>
                </a:solidFill>
              </a:defRPr>
            </a:lvl1pPr>
          </a:lstStyle>
          <a:p>
            <a:pPr>
              <a:defRPr/>
            </a:pPr>
            <a:endParaRPr lang="en-US"/>
          </a:p>
        </p:txBody>
      </p:sp>
      <p:sp>
        <p:nvSpPr>
          <p:cNvPr id="18" name="Footer Placeholder 4"/>
          <p:cNvSpPr>
            <a:spLocks noGrp="1"/>
          </p:cNvSpPr>
          <p:nvPr>
            <p:ph type="ftr" sz="quarter" idx="11"/>
          </p:nvPr>
        </p:nvSpPr>
        <p:spPr>
          <a:xfrm>
            <a:off x="1065213" y="6400800"/>
            <a:ext cx="8153400" cy="276225"/>
          </a:xfrm>
        </p:spPr>
        <p:txBody>
          <a:bodyPr/>
          <a:lstStyle>
            <a:lvl1pPr>
              <a:defRPr dirty="0">
                <a:solidFill>
                  <a:srgbClr val="000000"/>
                </a:solidFill>
              </a:defRPr>
            </a:lvl1pPr>
          </a:lstStyle>
          <a:p>
            <a:pPr>
              <a:defRPr/>
            </a:pPr>
            <a:endParaRPr lang="en-US"/>
          </a:p>
        </p:txBody>
      </p:sp>
      <p:sp>
        <p:nvSpPr>
          <p:cNvPr id="19" name="Slide Number Placeholder 5"/>
          <p:cNvSpPr>
            <a:spLocks noGrp="1"/>
          </p:cNvSpPr>
          <p:nvPr>
            <p:ph type="sldNum" sz="quarter" idx="12"/>
          </p:nvPr>
        </p:nvSpPr>
        <p:spPr/>
        <p:txBody>
          <a:bodyPr/>
          <a:lstStyle>
            <a:lvl1pPr>
              <a:defRPr smtClean="0">
                <a:solidFill>
                  <a:srgbClr val="000000"/>
                </a:solidFill>
              </a:defRPr>
            </a:lvl1pPr>
          </a:lstStyle>
          <a:p>
            <a:pPr>
              <a:defRPr/>
            </a:pPr>
            <a:fld id="{0CA13FBB-B775-7041-A98B-746B327E4E45}" type="slidenum">
              <a:rPr lang="en-US"/>
              <a:pPr>
                <a:defRPr/>
              </a:pPr>
              <a:t>‹#›</a:t>
            </a:fld>
            <a:endParaRPr lang="en-US" dirty="0"/>
          </a:p>
        </p:txBody>
      </p:sp>
    </p:spTree>
    <p:extLst>
      <p:ext uri="{BB962C8B-B14F-4D97-AF65-F5344CB8AC3E}">
        <p14:creationId xmlns:p14="http://schemas.microsoft.com/office/powerpoint/2010/main" val="7137974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cxnSp>
        <p:nvCxnSpPr>
          <p:cNvPr id="4" name="Straight Connector 3"/>
          <p:cNvCxnSpPr/>
          <p:nvPr/>
        </p:nvCxnSpPr>
        <p:spPr>
          <a:xfrm>
            <a:off x="1141413" y="5334000"/>
            <a:ext cx="9982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7" descr="Science-AAAS-horizontal-white.eps"/>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43000" y="5457825"/>
            <a:ext cx="30130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065213" y="4267200"/>
            <a:ext cx="8229600" cy="838200"/>
          </a:xfrm>
        </p:spPr>
        <p:txBody>
          <a:bodyPr>
            <a:normAutofit/>
          </a:bodyPr>
          <a:lstStyle>
            <a:lvl1pPr marL="0" indent="0" algn="l">
              <a:spcBef>
                <a:spcPts val="0"/>
              </a:spcBef>
              <a:buNone/>
              <a:defRPr sz="1800" b="1" cap="all" spc="2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2" name="Title 1"/>
          <p:cNvSpPr>
            <a:spLocks noGrp="1"/>
          </p:cNvSpPr>
          <p:nvPr>
            <p:ph type="ctrTitle"/>
          </p:nvPr>
        </p:nvSpPr>
        <p:spPr>
          <a:xfrm>
            <a:off x="1065214" y="1828800"/>
            <a:ext cx="8229600" cy="2286000"/>
          </a:xfrm>
        </p:spPr>
        <p:txBody>
          <a:bodyPr>
            <a:normAutofit/>
          </a:bodyPr>
          <a:lstStyle>
            <a:lvl1pPr>
              <a:lnSpc>
                <a:spcPct val="80000"/>
              </a:lnSpc>
              <a:defRPr sz="4400" b="1" cap="none" spc="0">
                <a:ln w="9525">
                  <a:noFill/>
                  <a:prstDash val="solid"/>
                </a:ln>
                <a:solidFill>
                  <a:schemeClr val="tx1"/>
                </a:solidFill>
                <a:effectLst/>
              </a:defRPr>
            </a:lvl1pPr>
          </a:lstStyle>
          <a:p>
            <a:r>
              <a:rPr lang="en-US" smtClean="0"/>
              <a:t>Click to edit Master title style</a:t>
            </a:r>
            <a:endParaRPr dirty="0"/>
          </a:p>
        </p:txBody>
      </p:sp>
      <p:sp>
        <p:nvSpPr>
          <p:cNvPr id="6" name="Date Placeholder 3"/>
          <p:cNvSpPr>
            <a:spLocks noGrp="1"/>
          </p:cNvSpPr>
          <p:nvPr>
            <p:ph type="dt" sz="half" idx="10"/>
          </p:nvPr>
        </p:nvSpPr>
        <p:spPr/>
        <p:txBody>
          <a:bodyPr/>
          <a:lstStyle>
            <a:lvl1pPr>
              <a:defRPr dirty="0">
                <a:solidFill>
                  <a:srgbClr val="FFFFFF"/>
                </a:solidFill>
              </a:defRPr>
            </a:lvl1pPr>
          </a:lstStyle>
          <a:p>
            <a:pPr>
              <a:defRPr/>
            </a:pPr>
            <a:endParaRPr lang="en-US"/>
          </a:p>
        </p:txBody>
      </p:sp>
      <p:sp>
        <p:nvSpPr>
          <p:cNvPr id="7" name="Footer Placeholder 4"/>
          <p:cNvSpPr>
            <a:spLocks noGrp="1"/>
          </p:cNvSpPr>
          <p:nvPr>
            <p:ph type="ftr" sz="quarter" idx="11"/>
          </p:nvPr>
        </p:nvSpPr>
        <p:spPr>
          <a:xfrm>
            <a:off x="1065213" y="6400800"/>
            <a:ext cx="8153400" cy="276225"/>
          </a:xfrm>
        </p:spPr>
        <p:txBody>
          <a:bodyPr/>
          <a:lstStyle>
            <a:lvl1pPr>
              <a:defRPr dirty="0">
                <a:solidFill>
                  <a:schemeClr val="tx1"/>
                </a:solidFill>
              </a:defRPr>
            </a:lvl1pPr>
          </a:lstStyle>
          <a:p>
            <a:pPr>
              <a:defRPr/>
            </a:pPr>
            <a:endParaRPr lang="en-US"/>
          </a:p>
        </p:txBody>
      </p:sp>
      <p:sp>
        <p:nvSpPr>
          <p:cNvPr id="8" name="Slide Number Placeholder 5"/>
          <p:cNvSpPr>
            <a:spLocks noGrp="1"/>
          </p:cNvSpPr>
          <p:nvPr>
            <p:ph type="sldNum" sz="quarter" idx="12"/>
          </p:nvPr>
        </p:nvSpPr>
        <p:spPr/>
        <p:txBody>
          <a:bodyPr/>
          <a:lstStyle>
            <a:lvl1pPr>
              <a:defRPr smtClean="0">
                <a:solidFill>
                  <a:srgbClr val="FFFFFF"/>
                </a:solidFill>
              </a:defRPr>
            </a:lvl1pPr>
          </a:lstStyle>
          <a:p>
            <a:pPr>
              <a:defRPr/>
            </a:pPr>
            <a:fld id="{932642E4-BAA5-0442-86FA-6EDEF1BF42FB}" type="slidenum">
              <a:rPr lang="en-US"/>
              <a:pPr>
                <a:defRPr/>
              </a:pPr>
              <a:t>‹#›</a:t>
            </a:fld>
            <a:endParaRPr lang="en-US" dirty="0"/>
          </a:p>
        </p:txBody>
      </p:sp>
    </p:spTree>
    <p:extLst>
      <p:ext uri="{BB962C8B-B14F-4D97-AF65-F5344CB8AC3E}">
        <p14:creationId xmlns:p14="http://schemas.microsoft.com/office/powerpoint/2010/main" val="38745244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 name="Group 6"/>
          <p:cNvGrpSpPr>
            <a:grpSpLocks/>
          </p:cNvGrpSpPr>
          <p:nvPr/>
        </p:nvGrpSpPr>
        <p:grpSpPr bwMode="auto">
          <a:xfrm rot="5400000">
            <a:off x="6056313" y="725487"/>
            <a:ext cx="76200" cy="12188825"/>
            <a:chOff x="9092006" y="-1"/>
            <a:chExt cx="52152" cy="6857999"/>
          </a:xfrm>
        </p:grpSpPr>
        <p:sp>
          <p:nvSpPr>
            <p:cNvPr id="4" name="Rectangle 3"/>
            <p:cNvSpPr/>
            <p:nvPr/>
          </p:nvSpPr>
          <p:spPr>
            <a:xfrm rot="16200000">
              <a:off x="6046617" y="3046089"/>
              <a:ext cx="6140758" cy="52152"/>
            </a:xfrm>
            <a:prstGeom prst="rect">
              <a:avLst/>
            </a:prstGeom>
            <a:solidFill>
              <a:srgbClr val="7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5" name="Group 8"/>
            <p:cNvGrpSpPr>
              <a:grpSpLocks/>
            </p:cNvGrpSpPr>
            <p:nvPr/>
          </p:nvGrpSpPr>
          <p:grpSpPr bwMode="auto">
            <a:xfrm>
              <a:off x="9092011" y="6133352"/>
              <a:ext cx="51994" cy="724646"/>
              <a:chOff x="9092011" y="724165"/>
              <a:chExt cx="51993" cy="1406257"/>
            </a:xfrm>
          </p:grpSpPr>
          <p:sp>
            <p:nvSpPr>
              <p:cNvPr id="10" name="Rectangle 9"/>
              <p:cNvSpPr/>
              <p:nvPr/>
            </p:nvSpPr>
            <p:spPr>
              <a:xfrm rot="16200000">
                <a:off x="8869772" y="1861677"/>
                <a:ext cx="492274"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1" name="Rectangle 10"/>
              <p:cNvSpPr/>
              <p:nvPr/>
            </p:nvSpPr>
            <p:spPr>
              <a:xfrm rot="16200000">
                <a:off x="8883639" y="1383270"/>
                <a:ext cx="464540"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2" name="Rectangle 11"/>
              <p:cNvSpPr/>
              <p:nvPr/>
            </p:nvSpPr>
            <p:spPr>
              <a:xfrm rot="16200000">
                <a:off x="8883639" y="934330"/>
                <a:ext cx="464540"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nvGrpSpPr>
            <p:cNvPr id="6" name="Group 9"/>
            <p:cNvGrpSpPr>
              <a:grpSpLocks/>
            </p:cNvGrpSpPr>
            <p:nvPr/>
          </p:nvGrpSpPr>
          <p:grpSpPr bwMode="auto">
            <a:xfrm flipV="1">
              <a:off x="9092006" y="-1"/>
              <a:ext cx="51994" cy="717176"/>
              <a:chOff x="9092010" y="738665"/>
              <a:chExt cx="51993" cy="1391760"/>
            </a:xfrm>
          </p:grpSpPr>
          <p:sp>
            <p:nvSpPr>
              <p:cNvPr id="7" name="Rectangle 6"/>
              <p:cNvSpPr/>
              <p:nvPr/>
            </p:nvSpPr>
            <p:spPr>
              <a:xfrm rot="16200000">
                <a:off x="8883643" y="1868612"/>
                <a:ext cx="464539"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8" name="Rectangle 7"/>
              <p:cNvSpPr/>
              <p:nvPr/>
            </p:nvSpPr>
            <p:spPr>
              <a:xfrm rot="16200000">
                <a:off x="8885597" y="1404940"/>
                <a:ext cx="462806"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9" name="Rectangle 8"/>
              <p:cNvSpPr/>
              <p:nvPr/>
            </p:nvSpPr>
            <p:spPr>
              <a:xfrm rot="16200000">
                <a:off x="8883643" y="941267"/>
                <a:ext cx="464539"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pic>
        <p:nvPicPr>
          <p:cNvPr id="13" name="Picture 16" descr="Science-AAAS-horizontal-color.eps"/>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5438" y="6334125"/>
            <a:ext cx="16779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Picture Placeholder 2"/>
          <p:cNvSpPr>
            <a:spLocks noGrp="1"/>
          </p:cNvSpPr>
          <p:nvPr>
            <p:ph type="pic" idx="1"/>
          </p:nvPr>
        </p:nvSpPr>
        <p:spPr>
          <a:xfrm>
            <a:off x="278779" y="294260"/>
            <a:ext cx="11654499" cy="5954140"/>
          </a:xfrm>
          <a:solidFill>
            <a:srgbClr val="000000"/>
          </a:solidFill>
          <a:ln w="76200">
            <a:solidFill>
              <a:schemeClr val="tx1"/>
            </a:solidFill>
            <a:miter lim="800000"/>
          </a:ln>
        </p:spPr>
        <p:txBody>
          <a:bodyPr rtlCol="0" anchor="ctr">
            <a:normAutofit/>
          </a:bodyPr>
          <a:lstStyle>
            <a:lvl1pPr marL="0" indent="0" algn="ctr">
              <a:buNone/>
              <a:defRPr sz="24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noProof="0" dirty="0"/>
          </a:p>
        </p:txBody>
      </p:sp>
      <p:sp>
        <p:nvSpPr>
          <p:cNvPr id="14" name="Date Placeholder 3"/>
          <p:cNvSpPr>
            <a:spLocks noGrp="1"/>
          </p:cNvSpPr>
          <p:nvPr>
            <p:ph type="dt" sz="half" idx="10"/>
          </p:nvPr>
        </p:nvSpPr>
        <p:spPr/>
        <p:txBody>
          <a:bodyPr/>
          <a:lstStyle>
            <a:lvl1pPr>
              <a:defRPr/>
            </a:lvl1pPr>
          </a:lstStyle>
          <a:p>
            <a:pPr>
              <a:defRPr/>
            </a:pPr>
            <a:endParaRPr lang="en-US"/>
          </a:p>
        </p:txBody>
      </p:sp>
      <p:sp>
        <p:nvSpPr>
          <p:cNvPr id="15" name="Footer Placeholder 4"/>
          <p:cNvSpPr>
            <a:spLocks noGrp="1"/>
          </p:cNvSpPr>
          <p:nvPr>
            <p:ph type="ftr" sz="quarter" idx="11"/>
          </p:nvPr>
        </p:nvSpPr>
        <p:spPr>
          <a:xfrm>
            <a:off x="2216150" y="6400800"/>
            <a:ext cx="7078663" cy="219075"/>
          </a:xfrm>
        </p:spPr>
        <p:txBody>
          <a:bodyPr/>
          <a:lstStyle>
            <a:lvl1pPr>
              <a:defRPr/>
            </a:lvl1pPr>
          </a:lstStyle>
          <a:p>
            <a:pPr>
              <a:defRPr/>
            </a:pPr>
            <a:endParaRPr lang="en-US"/>
          </a:p>
        </p:txBody>
      </p:sp>
      <p:sp>
        <p:nvSpPr>
          <p:cNvPr id="16" name="Slide Number Placeholder 5"/>
          <p:cNvSpPr>
            <a:spLocks noGrp="1"/>
          </p:cNvSpPr>
          <p:nvPr>
            <p:ph type="sldNum" sz="quarter" idx="12"/>
          </p:nvPr>
        </p:nvSpPr>
        <p:spPr/>
        <p:txBody>
          <a:bodyPr/>
          <a:lstStyle>
            <a:lvl1pPr>
              <a:defRPr/>
            </a:lvl1pPr>
          </a:lstStyle>
          <a:p>
            <a:pPr>
              <a:defRPr/>
            </a:pPr>
            <a:fld id="{A5CACF9E-86C5-3A45-A277-88EAC02BEE52}" type="slidenum">
              <a:rPr lang="en-US"/>
              <a:pPr>
                <a:defRPr/>
              </a:pPr>
              <a:t>‹#›</a:t>
            </a:fld>
            <a:endParaRPr lang="en-US" dirty="0"/>
          </a:p>
        </p:txBody>
      </p:sp>
    </p:spTree>
    <p:extLst>
      <p:ext uri="{BB962C8B-B14F-4D97-AF65-F5344CB8AC3E}">
        <p14:creationId xmlns:p14="http://schemas.microsoft.com/office/powerpoint/2010/main" val="10105068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grpSp>
        <p:nvGrpSpPr>
          <p:cNvPr id="4" name="Group 6"/>
          <p:cNvGrpSpPr>
            <a:grpSpLocks/>
          </p:cNvGrpSpPr>
          <p:nvPr/>
        </p:nvGrpSpPr>
        <p:grpSpPr bwMode="auto">
          <a:xfrm rot="5400000">
            <a:off x="6056313" y="725487"/>
            <a:ext cx="76200" cy="12188825"/>
            <a:chOff x="9092006" y="-1"/>
            <a:chExt cx="52152" cy="6857999"/>
          </a:xfrm>
        </p:grpSpPr>
        <p:sp>
          <p:nvSpPr>
            <p:cNvPr id="5" name="Rectangle 4"/>
            <p:cNvSpPr/>
            <p:nvPr/>
          </p:nvSpPr>
          <p:spPr>
            <a:xfrm rot="16200000">
              <a:off x="6046617" y="3046089"/>
              <a:ext cx="6140758" cy="52152"/>
            </a:xfrm>
            <a:prstGeom prst="rect">
              <a:avLst/>
            </a:prstGeom>
            <a:solidFill>
              <a:srgbClr val="7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6" name="Group 8"/>
            <p:cNvGrpSpPr>
              <a:grpSpLocks/>
            </p:cNvGrpSpPr>
            <p:nvPr/>
          </p:nvGrpSpPr>
          <p:grpSpPr bwMode="auto">
            <a:xfrm>
              <a:off x="9092011" y="6133352"/>
              <a:ext cx="51994" cy="724646"/>
              <a:chOff x="9092011" y="724165"/>
              <a:chExt cx="51993" cy="1406257"/>
            </a:xfrm>
          </p:grpSpPr>
          <p:sp>
            <p:nvSpPr>
              <p:cNvPr id="11" name="Rectangle 10"/>
              <p:cNvSpPr/>
              <p:nvPr/>
            </p:nvSpPr>
            <p:spPr>
              <a:xfrm rot="16200000">
                <a:off x="8869772" y="1861677"/>
                <a:ext cx="492274"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2" name="Rectangle 11"/>
              <p:cNvSpPr/>
              <p:nvPr/>
            </p:nvSpPr>
            <p:spPr>
              <a:xfrm rot="16200000">
                <a:off x="8883639" y="1383270"/>
                <a:ext cx="464540"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3" name="Rectangle 12"/>
              <p:cNvSpPr/>
              <p:nvPr/>
            </p:nvSpPr>
            <p:spPr>
              <a:xfrm rot="16200000">
                <a:off x="8883639" y="934330"/>
                <a:ext cx="464540"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nvGrpSpPr>
            <p:cNvPr id="7" name="Group 9"/>
            <p:cNvGrpSpPr>
              <a:grpSpLocks/>
            </p:cNvGrpSpPr>
            <p:nvPr/>
          </p:nvGrpSpPr>
          <p:grpSpPr bwMode="auto">
            <a:xfrm flipV="1">
              <a:off x="9092006" y="-1"/>
              <a:ext cx="51994" cy="717176"/>
              <a:chOff x="9092010" y="738665"/>
              <a:chExt cx="51993" cy="1391760"/>
            </a:xfrm>
          </p:grpSpPr>
          <p:sp>
            <p:nvSpPr>
              <p:cNvPr id="8" name="Rectangle 7"/>
              <p:cNvSpPr/>
              <p:nvPr/>
            </p:nvSpPr>
            <p:spPr>
              <a:xfrm rot="16200000">
                <a:off x="8883643" y="1868612"/>
                <a:ext cx="464539"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9" name="Rectangle 8"/>
              <p:cNvSpPr/>
              <p:nvPr/>
            </p:nvSpPr>
            <p:spPr>
              <a:xfrm rot="16200000">
                <a:off x="8885597" y="1404940"/>
                <a:ext cx="462806"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0" name="Rectangle 9"/>
              <p:cNvSpPr/>
              <p:nvPr/>
            </p:nvSpPr>
            <p:spPr>
              <a:xfrm rot="16200000">
                <a:off x="8883643" y="941267"/>
                <a:ext cx="464539"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pic>
        <p:nvPicPr>
          <p:cNvPr id="14" name="Picture 16" descr="Science-AAAS-horizontal-color.eps"/>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5438" y="6334125"/>
            <a:ext cx="16779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lvl5pPr>
              <a:defRPr/>
            </a:lvl5pPr>
            <a:lvl6pP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15" name="Date Placeholder 3"/>
          <p:cNvSpPr>
            <a:spLocks noGrp="1"/>
          </p:cNvSpPr>
          <p:nvPr>
            <p:ph type="dt" sz="half" idx="10"/>
          </p:nvPr>
        </p:nvSpPr>
        <p:spPr/>
        <p:txBody>
          <a:bodyPr/>
          <a:lstStyle>
            <a:lvl1pPr>
              <a:defRPr/>
            </a:lvl1pPr>
          </a:lstStyle>
          <a:p>
            <a:pPr>
              <a:defRPr/>
            </a:pPr>
            <a:endParaRPr lang="en-US"/>
          </a:p>
        </p:txBody>
      </p:sp>
      <p:sp>
        <p:nvSpPr>
          <p:cNvPr id="16" name="Slide Number Placeholder 5"/>
          <p:cNvSpPr>
            <a:spLocks noGrp="1"/>
          </p:cNvSpPr>
          <p:nvPr>
            <p:ph type="sldNum" sz="quarter" idx="11"/>
          </p:nvPr>
        </p:nvSpPr>
        <p:spPr/>
        <p:txBody>
          <a:bodyPr/>
          <a:lstStyle>
            <a:lvl1pPr>
              <a:defRPr/>
            </a:lvl1pPr>
          </a:lstStyle>
          <a:p>
            <a:pPr>
              <a:defRPr/>
            </a:pPr>
            <a:fld id="{004C2ABB-9C2E-834D-8B3A-2811FCA89617}" type="slidenum">
              <a:rPr lang="en-US"/>
              <a:pPr>
                <a:defRPr/>
              </a:pPr>
              <a:t>‹#›</a:t>
            </a:fld>
            <a:endParaRPr lang="en-US" dirty="0"/>
          </a:p>
        </p:txBody>
      </p:sp>
      <p:sp>
        <p:nvSpPr>
          <p:cNvPr id="17" name="Footer Placeholder 4"/>
          <p:cNvSpPr>
            <a:spLocks noGrp="1"/>
          </p:cNvSpPr>
          <p:nvPr>
            <p:ph type="ftr" sz="quarter" idx="12"/>
          </p:nvPr>
        </p:nvSpPr>
        <p:spPr>
          <a:xfrm>
            <a:off x="2216150" y="6400800"/>
            <a:ext cx="7078663" cy="219075"/>
          </a:xfrm>
        </p:spPr>
        <p:txBody>
          <a:bodyPr/>
          <a:lstStyle>
            <a:lvl1pPr>
              <a:defRPr/>
            </a:lvl1pPr>
          </a:lstStyle>
          <a:p>
            <a:pPr>
              <a:defRPr/>
            </a:pPr>
            <a:endParaRPr lang="en-US"/>
          </a:p>
        </p:txBody>
      </p:sp>
    </p:spTree>
    <p:extLst>
      <p:ext uri="{BB962C8B-B14F-4D97-AF65-F5344CB8AC3E}">
        <p14:creationId xmlns:p14="http://schemas.microsoft.com/office/powerpoint/2010/main" val="20579905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6"/>
          <p:cNvGrpSpPr>
            <a:grpSpLocks/>
          </p:cNvGrpSpPr>
          <p:nvPr/>
        </p:nvGrpSpPr>
        <p:grpSpPr bwMode="auto">
          <a:xfrm rot="5400000">
            <a:off x="6056313" y="725487"/>
            <a:ext cx="76200" cy="12188825"/>
            <a:chOff x="9092006" y="-1"/>
            <a:chExt cx="52152" cy="6857999"/>
          </a:xfrm>
        </p:grpSpPr>
        <p:sp>
          <p:nvSpPr>
            <p:cNvPr id="5" name="Rectangle 4"/>
            <p:cNvSpPr/>
            <p:nvPr/>
          </p:nvSpPr>
          <p:spPr>
            <a:xfrm rot="16200000">
              <a:off x="6046617" y="3046089"/>
              <a:ext cx="6140758" cy="52152"/>
            </a:xfrm>
            <a:prstGeom prst="rect">
              <a:avLst/>
            </a:prstGeom>
            <a:solidFill>
              <a:srgbClr val="7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6" name="Group 8"/>
            <p:cNvGrpSpPr>
              <a:grpSpLocks/>
            </p:cNvGrpSpPr>
            <p:nvPr/>
          </p:nvGrpSpPr>
          <p:grpSpPr bwMode="auto">
            <a:xfrm>
              <a:off x="9092011" y="6133352"/>
              <a:ext cx="51994" cy="724646"/>
              <a:chOff x="9092011" y="724165"/>
              <a:chExt cx="51993" cy="1406257"/>
            </a:xfrm>
          </p:grpSpPr>
          <p:sp>
            <p:nvSpPr>
              <p:cNvPr id="11" name="Rectangle 10"/>
              <p:cNvSpPr/>
              <p:nvPr/>
            </p:nvSpPr>
            <p:spPr>
              <a:xfrm rot="16200000">
                <a:off x="8869772" y="1861677"/>
                <a:ext cx="492274"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2" name="Rectangle 11"/>
              <p:cNvSpPr/>
              <p:nvPr/>
            </p:nvSpPr>
            <p:spPr>
              <a:xfrm rot="16200000">
                <a:off x="8883639" y="1383270"/>
                <a:ext cx="464540"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3" name="Rectangle 12"/>
              <p:cNvSpPr/>
              <p:nvPr/>
            </p:nvSpPr>
            <p:spPr>
              <a:xfrm rot="16200000">
                <a:off x="8883639" y="934330"/>
                <a:ext cx="464540"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nvGrpSpPr>
            <p:cNvPr id="7" name="Group 9"/>
            <p:cNvGrpSpPr>
              <a:grpSpLocks/>
            </p:cNvGrpSpPr>
            <p:nvPr/>
          </p:nvGrpSpPr>
          <p:grpSpPr bwMode="auto">
            <a:xfrm flipV="1">
              <a:off x="9092006" y="-1"/>
              <a:ext cx="51994" cy="717176"/>
              <a:chOff x="9092010" y="738665"/>
              <a:chExt cx="51993" cy="1391760"/>
            </a:xfrm>
          </p:grpSpPr>
          <p:sp>
            <p:nvSpPr>
              <p:cNvPr id="8" name="Rectangle 7"/>
              <p:cNvSpPr/>
              <p:nvPr/>
            </p:nvSpPr>
            <p:spPr>
              <a:xfrm rot="16200000">
                <a:off x="8883643" y="1868612"/>
                <a:ext cx="464539"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9" name="Rectangle 8"/>
              <p:cNvSpPr/>
              <p:nvPr/>
            </p:nvSpPr>
            <p:spPr>
              <a:xfrm rot="16200000">
                <a:off x="8885597" y="1404940"/>
                <a:ext cx="462806"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0" name="Rectangle 9"/>
              <p:cNvSpPr/>
              <p:nvPr/>
            </p:nvSpPr>
            <p:spPr>
              <a:xfrm rot="16200000">
                <a:off x="8883643" y="941267"/>
                <a:ext cx="464539"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pic>
        <p:nvPicPr>
          <p:cNvPr id="14" name="Picture 16" descr="Science-AAAS-horizontal-color.eps"/>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5438" y="6334125"/>
            <a:ext cx="16779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1065213" y="5410200"/>
            <a:ext cx="8687333" cy="609601"/>
          </a:xfrm>
        </p:spPr>
        <p:txBody>
          <a:bodyPr>
            <a:normAutofit/>
          </a:bodyPr>
          <a:lstStyle>
            <a:lvl1pPr marL="0" indent="0">
              <a:spcBef>
                <a:spcPts val="0"/>
              </a:spcBef>
              <a:buNone/>
              <a:defRPr sz="2000" cap="all" spc="200" baseline="0">
                <a:solidFill>
                  <a:schemeClr val="bg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1059614" y="2514600"/>
            <a:ext cx="8692399" cy="2819400"/>
          </a:xfrm>
        </p:spPr>
        <p:txBody>
          <a:bodyPr>
            <a:normAutofit/>
          </a:bodyPr>
          <a:lstStyle>
            <a:lvl1pPr algn="l">
              <a:lnSpc>
                <a:spcPct val="80000"/>
              </a:lnSpc>
              <a:defRPr sz="4800" b="0" cap="none" baseline="0">
                <a:effectLst/>
              </a:defRPr>
            </a:lvl1pPr>
          </a:lstStyle>
          <a:p>
            <a:r>
              <a:rPr lang="en-US" smtClean="0"/>
              <a:t>Click to edit Master title style</a:t>
            </a:r>
            <a:endParaRPr dirty="0"/>
          </a:p>
        </p:txBody>
      </p:sp>
      <p:sp>
        <p:nvSpPr>
          <p:cNvPr id="15" name="Date Placeholder 3"/>
          <p:cNvSpPr>
            <a:spLocks noGrp="1"/>
          </p:cNvSpPr>
          <p:nvPr>
            <p:ph type="dt" sz="half" idx="10"/>
          </p:nvPr>
        </p:nvSpPr>
        <p:spPr/>
        <p:txBody>
          <a:bodyPr/>
          <a:lstStyle>
            <a:lvl1pPr>
              <a:defRPr/>
            </a:lvl1pPr>
          </a:lstStyle>
          <a:p>
            <a:pPr>
              <a:defRPr/>
            </a:pPr>
            <a:endParaRPr lang="en-US"/>
          </a:p>
        </p:txBody>
      </p:sp>
      <p:sp>
        <p:nvSpPr>
          <p:cNvPr id="16" name="Slide Number Placeholder 5"/>
          <p:cNvSpPr>
            <a:spLocks noGrp="1"/>
          </p:cNvSpPr>
          <p:nvPr>
            <p:ph type="sldNum" sz="quarter" idx="11"/>
          </p:nvPr>
        </p:nvSpPr>
        <p:spPr/>
        <p:txBody>
          <a:bodyPr/>
          <a:lstStyle>
            <a:lvl1pPr>
              <a:defRPr/>
            </a:lvl1pPr>
          </a:lstStyle>
          <a:p>
            <a:pPr>
              <a:defRPr/>
            </a:pPr>
            <a:fld id="{21063C3C-1A5C-0A46-9CD0-525278E0C0B1}" type="slidenum">
              <a:rPr lang="en-US"/>
              <a:pPr>
                <a:defRPr/>
              </a:pPr>
              <a:t>‹#›</a:t>
            </a:fld>
            <a:endParaRPr lang="en-US"/>
          </a:p>
        </p:txBody>
      </p:sp>
      <p:sp>
        <p:nvSpPr>
          <p:cNvPr id="17" name="Footer Placeholder 4"/>
          <p:cNvSpPr>
            <a:spLocks noGrp="1"/>
          </p:cNvSpPr>
          <p:nvPr>
            <p:ph type="ftr" sz="quarter" idx="12"/>
          </p:nvPr>
        </p:nvSpPr>
        <p:spPr>
          <a:xfrm>
            <a:off x="2216150" y="6400800"/>
            <a:ext cx="7078663" cy="219075"/>
          </a:xfrm>
        </p:spPr>
        <p:txBody>
          <a:bodyPr/>
          <a:lstStyle>
            <a:lvl1pPr>
              <a:defRPr/>
            </a:lvl1pPr>
          </a:lstStyle>
          <a:p>
            <a:pPr>
              <a:defRPr/>
            </a:pPr>
            <a:endParaRPr lang="en-US"/>
          </a:p>
        </p:txBody>
      </p:sp>
    </p:spTree>
    <p:extLst>
      <p:ext uri="{BB962C8B-B14F-4D97-AF65-F5344CB8AC3E}">
        <p14:creationId xmlns:p14="http://schemas.microsoft.com/office/powerpoint/2010/main" val="20253005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5" name="Group 6"/>
          <p:cNvGrpSpPr>
            <a:grpSpLocks/>
          </p:cNvGrpSpPr>
          <p:nvPr/>
        </p:nvGrpSpPr>
        <p:grpSpPr bwMode="auto">
          <a:xfrm rot="5400000">
            <a:off x="6056313" y="725487"/>
            <a:ext cx="76200" cy="12188825"/>
            <a:chOff x="9092006" y="-1"/>
            <a:chExt cx="52152" cy="6857999"/>
          </a:xfrm>
        </p:grpSpPr>
        <p:sp>
          <p:nvSpPr>
            <p:cNvPr id="6" name="Rectangle 5"/>
            <p:cNvSpPr/>
            <p:nvPr/>
          </p:nvSpPr>
          <p:spPr>
            <a:xfrm rot="16200000">
              <a:off x="6046617" y="3046089"/>
              <a:ext cx="6140758" cy="52152"/>
            </a:xfrm>
            <a:prstGeom prst="rect">
              <a:avLst/>
            </a:prstGeom>
            <a:solidFill>
              <a:srgbClr val="7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7" name="Group 8"/>
            <p:cNvGrpSpPr>
              <a:grpSpLocks/>
            </p:cNvGrpSpPr>
            <p:nvPr/>
          </p:nvGrpSpPr>
          <p:grpSpPr bwMode="auto">
            <a:xfrm>
              <a:off x="9092011" y="6133352"/>
              <a:ext cx="51994" cy="724646"/>
              <a:chOff x="9092011" y="724165"/>
              <a:chExt cx="51993" cy="1406257"/>
            </a:xfrm>
          </p:grpSpPr>
          <p:sp>
            <p:nvSpPr>
              <p:cNvPr id="12" name="Rectangle 11"/>
              <p:cNvSpPr/>
              <p:nvPr/>
            </p:nvSpPr>
            <p:spPr>
              <a:xfrm rot="16200000">
                <a:off x="8869772" y="1861677"/>
                <a:ext cx="492274"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3" name="Rectangle 12"/>
              <p:cNvSpPr/>
              <p:nvPr/>
            </p:nvSpPr>
            <p:spPr>
              <a:xfrm rot="16200000">
                <a:off x="8883639" y="1383270"/>
                <a:ext cx="464540"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4" name="Rectangle 13"/>
              <p:cNvSpPr/>
              <p:nvPr/>
            </p:nvSpPr>
            <p:spPr>
              <a:xfrm rot="16200000">
                <a:off x="8883639" y="934330"/>
                <a:ext cx="464540"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nvGrpSpPr>
            <p:cNvPr id="8" name="Group 9"/>
            <p:cNvGrpSpPr>
              <a:grpSpLocks/>
            </p:cNvGrpSpPr>
            <p:nvPr/>
          </p:nvGrpSpPr>
          <p:grpSpPr bwMode="auto">
            <a:xfrm flipV="1">
              <a:off x="9092006" y="-1"/>
              <a:ext cx="51994" cy="717176"/>
              <a:chOff x="9092010" y="738665"/>
              <a:chExt cx="51993" cy="1391760"/>
            </a:xfrm>
          </p:grpSpPr>
          <p:sp>
            <p:nvSpPr>
              <p:cNvPr id="9" name="Rectangle 8"/>
              <p:cNvSpPr/>
              <p:nvPr/>
            </p:nvSpPr>
            <p:spPr>
              <a:xfrm rot="16200000">
                <a:off x="8883643" y="1868612"/>
                <a:ext cx="464539"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0" name="Rectangle 9"/>
              <p:cNvSpPr/>
              <p:nvPr/>
            </p:nvSpPr>
            <p:spPr>
              <a:xfrm rot="16200000">
                <a:off x="8885597" y="1404940"/>
                <a:ext cx="462806"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1" name="Rectangle 10"/>
              <p:cNvSpPr/>
              <p:nvPr/>
            </p:nvSpPr>
            <p:spPr>
              <a:xfrm rot="16200000">
                <a:off x="8883643" y="941267"/>
                <a:ext cx="464539"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pic>
        <p:nvPicPr>
          <p:cNvPr id="15" name="Picture 16" descr="Science-AAAS-horizontal-color.eps"/>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5438" y="6334125"/>
            <a:ext cx="16779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2" name="Title 1"/>
          <p:cNvSpPr>
            <a:spLocks noGrp="1"/>
          </p:cNvSpPr>
          <p:nvPr>
            <p:ph type="title"/>
          </p:nvPr>
        </p:nvSpPr>
        <p:spPr>
          <a:xfrm>
            <a:off x="1522412" y="381000"/>
            <a:ext cx="9144002" cy="1371600"/>
          </a:xfrm>
        </p:spPr>
        <p:txBody>
          <a:bodyPr/>
          <a:lstStyle/>
          <a:p>
            <a:r>
              <a:rPr lang="en-US" smtClean="0"/>
              <a:t>Click to edit Master title style</a:t>
            </a:r>
            <a:endParaRPr/>
          </a:p>
        </p:txBody>
      </p:sp>
      <p:sp>
        <p:nvSpPr>
          <p:cNvPr id="16" name="Date Placeholder 4"/>
          <p:cNvSpPr>
            <a:spLocks noGrp="1"/>
          </p:cNvSpPr>
          <p:nvPr>
            <p:ph type="dt" sz="half" idx="10"/>
          </p:nvPr>
        </p:nvSpPr>
        <p:spPr/>
        <p:txBody>
          <a:bodyPr/>
          <a:lstStyle>
            <a:lvl1pPr>
              <a:defRPr/>
            </a:lvl1pPr>
          </a:lstStyle>
          <a:p>
            <a:pPr>
              <a:defRPr/>
            </a:pPr>
            <a:endParaRPr lang="en-US"/>
          </a:p>
        </p:txBody>
      </p:sp>
      <p:sp>
        <p:nvSpPr>
          <p:cNvPr id="17" name="Slide Number Placeholder 6"/>
          <p:cNvSpPr>
            <a:spLocks noGrp="1"/>
          </p:cNvSpPr>
          <p:nvPr>
            <p:ph type="sldNum" sz="quarter" idx="11"/>
          </p:nvPr>
        </p:nvSpPr>
        <p:spPr/>
        <p:txBody>
          <a:bodyPr/>
          <a:lstStyle>
            <a:lvl1pPr>
              <a:defRPr/>
            </a:lvl1pPr>
          </a:lstStyle>
          <a:p>
            <a:pPr>
              <a:defRPr/>
            </a:pPr>
            <a:fld id="{05E46197-99F7-7B46-8029-44BCF9A0BF38}" type="slidenum">
              <a:rPr lang="en-US"/>
              <a:pPr>
                <a:defRPr/>
              </a:pPr>
              <a:t>‹#›</a:t>
            </a:fld>
            <a:endParaRPr lang="en-US"/>
          </a:p>
        </p:txBody>
      </p:sp>
      <p:sp>
        <p:nvSpPr>
          <p:cNvPr id="18" name="Footer Placeholder 4"/>
          <p:cNvSpPr>
            <a:spLocks noGrp="1"/>
          </p:cNvSpPr>
          <p:nvPr>
            <p:ph type="ftr" sz="quarter" idx="12"/>
          </p:nvPr>
        </p:nvSpPr>
        <p:spPr>
          <a:xfrm>
            <a:off x="2216150" y="6400800"/>
            <a:ext cx="7078663" cy="219075"/>
          </a:xfrm>
        </p:spPr>
        <p:txBody>
          <a:bodyPr/>
          <a:lstStyle>
            <a:lvl1pPr>
              <a:defRPr/>
            </a:lvl1pPr>
          </a:lstStyle>
          <a:p>
            <a:pPr>
              <a:defRPr/>
            </a:pPr>
            <a:endParaRPr lang="en-US"/>
          </a:p>
        </p:txBody>
      </p:sp>
    </p:spTree>
    <p:extLst>
      <p:ext uri="{BB962C8B-B14F-4D97-AF65-F5344CB8AC3E}">
        <p14:creationId xmlns:p14="http://schemas.microsoft.com/office/powerpoint/2010/main" val="15694184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7" name="Group 6"/>
          <p:cNvGrpSpPr>
            <a:grpSpLocks/>
          </p:cNvGrpSpPr>
          <p:nvPr/>
        </p:nvGrpSpPr>
        <p:grpSpPr bwMode="auto">
          <a:xfrm rot="5400000">
            <a:off x="6056313" y="725487"/>
            <a:ext cx="76200" cy="12188825"/>
            <a:chOff x="9092006" y="-1"/>
            <a:chExt cx="52152" cy="6857999"/>
          </a:xfrm>
        </p:grpSpPr>
        <p:sp>
          <p:nvSpPr>
            <p:cNvPr id="8" name="Rectangle 7"/>
            <p:cNvSpPr/>
            <p:nvPr/>
          </p:nvSpPr>
          <p:spPr>
            <a:xfrm rot="16200000">
              <a:off x="6046617" y="3046089"/>
              <a:ext cx="6140758" cy="52152"/>
            </a:xfrm>
            <a:prstGeom prst="rect">
              <a:avLst/>
            </a:prstGeom>
            <a:solidFill>
              <a:srgbClr val="7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9" name="Group 8"/>
            <p:cNvGrpSpPr>
              <a:grpSpLocks/>
            </p:cNvGrpSpPr>
            <p:nvPr/>
          </p:nvGrpSpPr>
          <p:grpSpPr bwMode="auto">
            <a:xfrm>
              <a:off x="9092011" y="6133352"/>
              <a:ext cx="51994" cy="724646"/>
              <a:chOff x="9092011" y="724165"/>
              <a:chExt cx="51993" cy="1406257"/>
            </a:xfrm>
          </p:grpSpPr>
          <p:sp>
            <p:nvSpPr>
              <p:cNvPr id="14" name="Rectangle 13"/>
              <p:cNvSpPr/>
              <p:nvPr/>
            </p:nvSpPr>
            <p:spPr>
              <a:xfrm rot="16200000">
                <a:off x="8869772" y="1861677"/>
                <a:ext cx="492274"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5" name="Rectangle 14"/>
              <p:cNvSpPr/>
              <p:nvPr/>
            </p:nvSpPr>
            <p:spPr>
              <a:xfrm rot="16200000">
                <a:off x="8883639" y="1383270"/>
                <a:ext cx="464540"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6" name="Rectangle 15"/>
              <p:cNvSpPr/>
              <p:nvPr/>
            </p:nvSpPr>
            <p:spPr>
              <a:xfrm rot="16200000">
                <a:off x="8883639" y="934330"/>
                <a:ext cx="464540"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nvGrpSpPr>
            <p:cNvPr id="10" name="Group 9"/>
            <p:cNvGrpSpPr>
              <a:grpSpLocks/>
            </p:cNvGrpSpPr>
            <p:nvPr/>
          </p:nvGrpSpPr>
          <p:grpSpPr bwMode="auto">
            <a:xfrm flipV="1">
              <a:off x="9092006" y="-1"/>
              <a:ext cx="51994" cy="717176"/>
              <a:chOff x="9092010" y="738665"/>
              <a:chExt cx="51993" cy="1391760"/>
            </a:xfrm>
          </p:grpSpPr>
          <p:sp>
            <p:nvSpPr>
              <p:cNvPr id="11" name="Rectangle 10"/>
              <p:cNvSpPr/>
              <p:nvPr/>
            </p:nvSpPr>
            <p:spPr>
              <a:xfrm rot="16200000">
                <a:off x="8883643" y="1868612"/>
                <a:ext cx="464539"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2" name="Rectangle 11"/>
              <p:cNvSpPr/>
              <p:nvPr/>
            </p:nvSpPr>
            <p:spPr>
              <a:xfrm rot="16200000">
                <a:off x="8885597" y="1404940"/>
                <a:ext cx="462806"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3" name="Rectangle 12"/>
              <p:cNvSpPr/>
              <p:nvPr/>
            </p:nvSpPr>
            <p:spPr>
              <a:xfrm rot="16200000">
                <a:off x="8883643" y="941267"/>
                <a:ext cx="464539"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pic>
        <p:nvPicPr>
          <p:cNvPr id="17" name="Picture 16" descr="Science-AAAS-horizontal-color.eps"/>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5438" y="6334125"/>
            <a:ext cx="16779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rgbClr val="7F7F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rgbClr val="7F7F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 name="Title 1"/>
          <p:cNvSpPr>
            <a:spLocks noGrp="1"/>
          </p:cNvSpPr>
          <p:nvPr>
            <p:ph type="title"/>
          </p:nvPr>
        </p:nvSpPr>
        <p:spPr>
          <a:xfrm>
            <a:off x="1522412" y="381000"/>
            <a:ext cx="9144002" cy="1371600"/>
          </a:xfrm>
        </p:spPr>
        <p:txBody>
          <a:bodyPr/>
          <a:lstStyle>
            <a:lvl1pPr>
              <a:defRPr/>
            </a:lvl1pPr>
          </a:lstStyle>
          <a:p>
            <a:r>
              <a:rPr lang="en-US" smtClean="0"/>
              <a:t>Click to edit Master title style</a:t>
            </a:r>
            <a:endParaRPr/>
          </a:p>
        </p:txBody>
      </p:sp>
      <p:sp>
        <p:nvSpPr>
          <p:cNvPr id="18" name="Date Placeholder 6"/>
          <p:cNvSpPr>
            <a:spLocks noGrp="1"/>
          </p:cNvSpPr>
          <p:nvPr>
            <p:ph type="dt" sz="half" idx="10"/>
          </p:nvPr>
        </p:nvSpPr>
        <p:spPr/>
        <p:txBody>
          <a:bodyPr/>
          <a:lstStyle>
            <a:lvl1pPr>
              <a:defRPr/>
            </a:lvl1pPr>
          </a:lstStyle>
          <a:p>
            <a:pPr>
              <a:defRPr/>
            </a:pPr>
            <a:endParaRPr lang="en-US"/>
          </a:p>
        </p:txBody>
      </p:sp>
      <p:sp>
        <p:nvSpPr>
          <p:cNvPr id="19" name="Slide Number Placeholder 8"/>
          <p:cNvSpPr>
            <a:spLocks noGrp="1"/>
          </p:cNvSpPr>
          <p:nvPr>
            <p:ph type="sldNum" sz="quarter" idx="11"/>
          </p:nvPr>
        </p:nvSpPr>
        <p:spPr/>
        <p:txBody>
          <a:bodyPr/>
          <a:lstStyle>
            <a:lvl1pPr>
              <a:defRPr/>
            </a:lvl1pPr>
          </a:lstStyle>
          <a:p>
            <a:pPr>
              <a:defRPr/>
            </a:pPr>
            <a:fld id="{3E072039-547F-024F-B062-25FEDC058A6C}" type="slidenum">
              <a:rPr lang="en-US"/>
              <a:pPr>
                <a:defRPr/>
              </a:pPr>
              <a:t>‹#›</a:t>
            </a:fld>
            <a:endParaRPr lang="en-US"/>
          </a:p>
        </p:txBody>
      </p:sp>
      <p:sp>
        <p:nvSpPr>
          <p:cNvPr id="20" name="Footer Placeholder 4"/>
          <p:cNvSpPr>
            <a:spLocks noGrp="1"/>
          </p:cNvSpPr>
          <p:nvPr>
            <p:ph type="ftr" sz="quarter" idx="12"/>
          </p:nvPr>
        </p:nvSpPr>
        <p:spPr>
          <a:xfrm>
            <a:off x="2216150" y="6400800"/>
            <a:ext cx="7078663" cy="219075"/>
          </a:xfrm>
        </p:spPr>
        <p:txBody>
          <a:bodyPr/>
          <a:lstStyle>
            <a:lvl1pPr>
              <a:defRPr/>
            </a:lvl1pPr>
          </a:lstStyle>
          <a:p>
            <a:pPr>
              <a:defRPr/>
            </a:pPr>
            <a:endParaRPr lang="en-US"/>
          </a:p>
        </p:txBody>
      </p:sp>
    </p:spTree>
    <p:extLst>
      <p:ext uri="{BB962C8B-B14F-4D97-AF65-F5344CB8AC3E}">
        <p14:creationId xmlns:p14="http://schemas.microsoft.com/office/powerpoint/2010/main" val="1636441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6"/>
          <p:cNvGrpSpPr>
            <a:grpSpLocks/>
          </p:cNvGrpSpPr>
          <p:nvPr/>
        </p:nvGrpSpPr>
        <p:grpSpPr bwMode="auto">
          <a:xfrm rot="5400000">
            <a:off x="6056313" y="725487"/>
            <a:ext cx="76200" cy="12188825"/>
            <a:chOff x="9092006" y="-1"/>
            <a:chExt cx="52152" cy="6857999"/>
          </a:xfrm>
        </p:grpSpPr>
        <p:sp>
          <p:nvSpPr>
            <p:cNvPr id="4" name="Rectangle 3"/>
            <p:cNvSpPr/>
            <p:nvPr/>
          </p:nvSpPr>
          <p:spPr>
            <a:xfrm rot="16200000">
              <a:off x="6046617" y="3046089"/>
              <a:ext cx="6140758" cy="52152"/>
            </a:xfrm>
            <a:prstGeom prst="rect">
              <a:avLst/>
            </a:prstGeom>
            <a:solidFill>
              <a:srgbClr val="7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5" name="Group 8"/>
            <p:cNvGrpSpPr>
              <a:grpSpLocks/>
            </p:cNvGrpSpPr>
            <p:nvPr/>
          </p:nvGrpSpPr>
          <p:grpSpPr bwMode="auto">
            <a:xfrm>
              <a:off x="9092011" y="6133352"/>
              <a:ext cx="51994" cy="724646"/>
              <a:chOff x="9092011" y="724165"/>
              <a:chExt cx="51993" cy="1406257"/>
            </a:xfrm>
          </p:grpSpPr>
          <p:sp>
            <p:nvSpPr>
              <p:cNvPr id="10" name="Rectangle 9"/>
              <p:cNvSpPr/>
              <p:nvPr/>
            </p:nvSpPr>
            <p:spPr>
              <a:xfrm rot="16200000">
                <a:off x="8869772" y="1861677"/>
                <a:ext cx="492274"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1" name="Rectangle 10"/>
              <p:cNvSpPr/>
              <p:nvPr/>
            </p:nvSpPr>
            <p:spPr>
              <a:xfrm rot="16200000">
                <a:off x="8883639" y="1383270"/>
                <a:ext cx="464540"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2" name="Rectangle 11"/>
              <p:cNvSpPr/>
              <p:nvPr/>
            </p:nvSpPr>
            <p:spPr>
              <a:xfrm rot="16200000">
                <a:off x="8883639" y="934330"/>
                <a:ext cx="464540"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nvGrpSpPr>
            <p:cNvPr id="6" name="Group 9"/>
            <p:cNvGrpSpPr>
              <a:grpSpLocks/>
            </p:cNvGrpSpPr>
            <p:nvPr/>
          </p:nvGrpSpPr>
          <p:grpSpPr bwMode="auto">
            <a:xfrm flipV="1">
              <a:off x="9092006" y="-1"/>
              <a:ext cx="51994" cy="717176"/>
              <a:chOff x="9092010" y="738665"/>
              <a:chExt cx="51993" cy="1391760"/>
            </a:xfrm>
          </p:grpSpPr>
          <p:sp>
            <p:nvSpPr>
              <p:cNvPr id="7" name="Rectangle 6"/>
              <p:cNvSpPr/>
              <p:nvPr/>
            </p:nvSpPr>
            <p:spPr>
              <a:xfrm rot="16200000">
                <a:off x="8883643" y="1868612"/>
                <a:ext cx="464539"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8" name="Rectangle 7"/>
              <p:cNvSpPr/>
              <p:nvPr/>
            </p:nvSpPr>
            <p:spPr>
              <a:xfrm rot="16200000">
                <a:off x="8885597" y="1404940"/>
                <a:ext cx="462806"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9" name="Rectangle 8"/>
              <p:cNvSpPr/>
              <p:nvPr/>
            </p:nvSpPr>
            <p:spPr>
              <a:xfrm rot="16200000">
                <a:off x="8883643" y="941267"/>
                <a:ext cx="464539"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pic>
        <p:nvPicPr>
          <p:cNvPr id="13" name="Picture 16" descr="Science-AAAS-horizontal-color.eps"/>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17500" y="6350000"/>
            <a:ext cx="1490663"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dirty="0"/>
          </a:p>
        </p:txBody>
      </p:sp>
      <p:sp>
        <p:nvSpPr>
          <p:cNvPr id="14" name="Date Placeholder 2"/>
          <p:cNvSpPr>
            <a:spLocks noGrp="1"/>
          </p:cNvSpPr>
          <p:nvPr>
            <p:ph type="dt" sz="half" idx="10"/>
          </p:nvPr>
        </p:nvSpPr>
        <p:spPr/>
        <p:txBody>
          <a:bodyPr/>
          <a:lstStyle>
            <a:lvl1pPr>
              <a:defRPr/>
            </a:lvl1pPr>
          </a:lstStyle>
          <a:p>
            <a:pPr>
              <a:defRPr/>
            </a:pPr>
            <a:endParaRPr lang="en-US"/>
          </a:p>
        </p:txBody>
      </p:sp>
      <p:sp>
        <p:nvSpPr>
          <p:cNvPr id="15" name="Slide Number Placeholder 4"/>
          <p:cNvSpPr>
            <a:spLocks noGrp="1"/>
          </p:cNvSpPr>
          <p:nvPr>
            <p:ph type="sldNum" sz="quarter" idx="11"/>
          </p:nvPr>
        </p:nvSpPr>
        <p:spPr/>
        <p:txBody>
          <a:bodyPr/>
          <a:lstStyle>
            <a:lvl1pPr>
              <a:defRPr/>
            </a:lvl1pPr>
          </a:lstStyle>
          <a:p>
            <a:pPr>
              <a:defRPr/>
            </a:pPr>
            <a:fld id="{97E95D1C-F80A-3D43-AEC4-38132FCB6196}" type="slidenum">
              <a:rPr lang="en-US"/>
              <a:pPr>
                <a:defRPr/>
              </a:pPr>
              <a:t>‹#›</a:t>
            </a:fld>
            <a:endParaRPr lang="en-US"/>
          </a:p>
        </p:txBody>
      </p:sp>
      <p:sp>
        <p:nvSpPr>
          <p:cNvPr id="16" name="Footer Placeholder 4"/>
          <p:cNvSpPr>
            <a:spLocks noGrp="1"/>
          </p:cNvSpPr>
          <p:nvPr>
            <p:ph type="ftr" sz="quarter" idx="12"/>
          </p:nvPr>
        </p:nvSpPr>
        <p:spPr>
          <a:xfrm>
            <a:off x="1979613" y="6400800"/>
            <a:ext cx="7315200" cy="228600"/>
          </a:xfrm>
        </p:spPr>
        <p:txBody>
          <a:bodyPr/>
          <a:lstStyle>
            <a:lvl1pPr>
              <a:defRPr/>
            </a:lvl1pPr>
          </a:lstStyle>
          <a:p>
            <a:pPr>
              <a:defRPr/>
            </a:pPr>
            <a:endParaRPr lang="en-US"/>
          </a:p>
        </p:txBody>
      </p:sp>
    </p:spTree>
    <p:extLst>
      <p:ext uri="{BB962C8B-B14F-4D97-AF65-F5344CB8AC3E}">
        <p14:creationId xmlns:p14="http://schemas.microsoft.com/office/powerpoint/2010/main" val="34617438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6"/>
          <p:cNvGrpSpPr>
            <a:grpSpLocks/>
          </p:cNvGrpSpPr>
          <p:nvPr/>
        </p:nvGrpSpPr>
        <p:grpSpPr bwMode="auto">
          <a:xfrm rot="5400000">
            <a:off x="6056313" y="725487"/>
            <a:ext cx="76200" cy="12188825"/>
            <a:chOff x="9092006" y="-1"/>
            <a:chExt cx="52152" cy="6857999"/>
          </a:xfrm>
        </p:grpSpPr>
        <p:sp>
          <p:nvSpPr>
            <p:cNvPr id="3" name="Rectangle 2"/>
            <p:cNvSpPr/>
            <p:nvPr/>
          </p:nvSpPr>
          <p:spPr>
            <a:xfrm rot="16200000">
              <a:off x="6046617" y="3046089"/>
              <a:ext cx="6140758" cy="52152"/>
            </a:xfrm>
            <a:prstGeom prst="rect">
              <a:avLst/>
            </a:prstGeom>
            <a:solidFill>
              <a:srgbClr val="7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4" name="Group 8"/>
            <p:cNvGrpSpPr>
              <a:grpSpLocks/>
            </p:cNvGrpSpPr>
            <p:nvPr/>
          </p:nvGrpSpPr>
          <p:grpSpPr bwMode="auto">
            <a:xfrm>
              <a:off x="9092011" y="6133352"/>
              <a:ext cx="51994" cy="724646"/>
              <a:chOff x="9092011" y="724165"/>
              <a:chExt cx="51993" cy="1406257"/>
            </a:xfrm>
          </p:grpSpPr>
          <p:sp>
            <p:nvSpPr>
              <p:cNvPr id="9" name="Rectangle 8"/>
              <p:cNvSpPr/>
              <p:nvPr/>
            </p:nvSpPr>
            <p:spPr>
              <a:xfrm rot="16200000">
                <a:off x="8869772" y="1861677"/>
                <a:ext cx="492274"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0" name="Rectangle 9"/>
              <p:cNvSpPr/>
              <p:nvPr/>
            </p:nvSpPr>
            <p:spPr>
              <a:xfrm rot="16200000">
                <a:off x="8883639" y="1383270"/>
                <a:ext cx="464540"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1" name="Rectangle 10"/>
              <p:cNvSpPr/>
              <p:nvPr/>
            </p:nvSpPr>
            <p:spPr>
              <a:xfrm rot="16200000">
                <a:off x="8883639" y="934330"/>
                <a:ext cx="464540"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nvGrpSpPr>
            <p:cNvPr id="5" name="Group 9"/>
            <p:cNvGrpSpPr>
              <a:grpSpLocks/>
            </p:cNvGrpSpPr>
            <p:nvPr/>
          </p:nvGrpSpPr>
          <p:grpSpPr bwMode="auto">
            <a:xfrm flipV="1">
              <a:off x="9092006" y="-1"/>
              <a:ext cx="51994" cy="717176"/>
              <a:chOff x="9092010" y="738665"/>
              <a:chExt cx="51993" cy="1391760"/>
            </a:xfrm>
          </p:grpSpPr>
          <p:sp>
            <p:nvSpPr>
              <p:cNvPr id="6" name="Rectangle 5"/>
              <p:cNvSpPr/>
              <p:nvPr/>
            </p:nvSpPr>
            <p:spPr>
              <a:xfrm rot="16200000">
                <a:off x="8883643" y="1868612"/>
                <a:ext cx="464539"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7" name="Rectangle 6"/>
              <p:cNvSpPr/>
              <p:nvPr/>
            </p:nvSpPr>
            <p:spPr>
              <a:xfrm rot="16200000">
                <a:off x="8885597" y="1404940"/>
                <a:ext cx="462806"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8" name="Rectangle 7"/>
              <p:cNvSpPr/>
              <p:nvPr/>
            </p:nvSpPr>
            <p:spPr>
              <a:xfrm rot="16200000">
                <a:off x="8883643" y="941267"/>
                <a:ext cx="464539"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pic>
        <p:nvPicPr>
          <p:cNvPr id="12" name="Picture 16" descr="Science-AAAS-horizontal-color.eps"/>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5438" y="6334125"/>
            <a:ext cx="16779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Date Placeholder 1"/>
          <p:cNvSpPr>
            <a:spLocks noGrp="1"/>
          </p:cNvSpPr>
          <p:nvPr>
            <p:ph type="dt" sz="half" idx="10"/>
          </p:nvPr>
        </p:nvSpPr>
        <p:spPr/>
        <p:txBody>
          <a:bodyPr/>
          <a:lstStyle>
            <a:lvl1pPr>
              <a:defRPr/>
            </a:lvl1pPr>
          </a:lstStyle>
          <a:p>
            <a:pPr>
              <a:defRPr/>
            </a:pPr>
            <a:endParaRPr lang="en-US"/>
          </a:p>
        </p:txBody>
      </p:sp>
      <p:sp>
        <p:nvSpPr>
          <p:cNvPr id="14" name="Slide Number Placeholder 3"/>
          <p:cNvSpPr>
            <a:spLocks noGrp="1"/>
          </p:cNvSpPr>
          <p:nvPr>
            <p:ph type="sldNum" sz="quarter" idx="11"/>
          </p:nvPr>
        </p:nvSpPr>
        <p:spPr/>
        <p:txBody>
          <a:bodyPr/>
          <a:lstStyle>
            <a:lvl1pPr>
              <a:defRPr/>
            </a:lvl1pPr>
          </a:lstStyle>
          <a:p>
            <a:pPr>
              <a:defRPr/>
            </a:pPr>
            <a:fld id="{67783CBD-4224-F745-B59A-C575B349A924}" type="slidenum">
              <a:rPr lang="en-US"/>
              <a:pPr>
                <a:defRPr/>
              </a:pPr>
              <a:t>‹#›</a:t>
            </a:fld>
            <a:endParaRPr lang="en-US"/>
          </a:p>
        </p:txBody>
      </p:sp>
      <p:sp>
        <p:nvSpPr>
          <p:cNvPr id="15" name="Footer Placeholder 4"/>
          <p:cNvSpPr>
            <a:spLocks noGrp="1"/>
          </p:cNvSpPr>
          <p:nvPr>
            <p:ph type="ftr" sz="quarter" idx="12"/>
          </p:nvPr>
        </p:nvSpPr>
        <p:spPr>
          <a:xfrm>
            <a:off x="2216150" y="6400800"/>
            <a:ext cx="7078663" cy="219075"/>
          </a:xfrm>
        </p:spPr>
        <p:txBody>
          <a:bodyPr/>
          <a:lstStyle>
            <a:lvl1pPr>
              <a:defRPr/>
            </a:lvl1pPr>
          </a:lstStyle>
          <a:p>
            <a:pPr>
              <a:defRPr/>
            </a:pPr>
            <a:endParaRPr lang="en-US"/>
          </a:p>
        </p:txBody>
      </p:sp>
    </p:spTree>
    <p:extLst>
      <p:ext uri="{BB962C8B-B14F-4D97-AF65-F5344CB8AC3E}">
        <p14:creationId xmlns:p14="http://schemas.microsoft.com/office/powerpoint/2010/main" val="9159952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5" name="Group 6"/>
          <p:cNvGrpSpPr>
            <a:grpSpLocks/>
          </p:cNvGrpSpPr>
          <p:nvPr/>
        </p:nvGrpSpPr>
        <p:grpSpPr bwMode="auto">
          <a:xfrm rot="5400000">
            <a:off x="6056313" y="725487"/>
            <a:ext cx="76200" cy="12188825"/>
            <a:chOff x="9092006" y="-1"/>
            <a:chExt cx="52152" cy="6857999"/>
          </a:xfrm>
        </p:grpSpPr>
        <p:sp>
          <p:nvSpPr>
            <p:cNvPr id="6" name="Rectangle 5"/>
            <p:cNvSpPr/>
            <p:nvPr/>
          </p:nvSpPr>
          <p:spPr>
            <a:xfrm rot="16200000">
              <a:off x="6046617" y="3046089"/>
              <a:ext cx="6140758" cy="52152"/>
            </a:xfrm>
            <a:prstGeom prst="rect">
              <a:avLst/>
            </a:prstGeom>
            <a:solidFill>
              <a:srgbClr val="7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7" name="Group 8"/>
            <p:cNvGrpSpPr>
              <a:grpSpLocks/>
            </p:cNvGrpSpPr>
            <p:nvPr/>
          </p:nvGrpSpPr>
          <p:grpSpPr bwMode="auto">
            <a:xfrm>
              <a:off x="9092011" y="6133352"/>
              <a:ext cx="51994" cy="724646"/>
              <a:chOff x="9092011" y="724165"/>
              <a:chExt cx="51993" cy="1406257"/>
            </a:xfrm>
          </p:grpSpPr>
          <p:sp>
            <p:nvSpPr>
              <p:cNvPr id="12" name="Rectangle 11"/>
              <p:cNvSpPr/>
              <p:nvPr/>
            </p:nvSpPr>
            <p:spPr>
              <a:xfrm rot="16200000">
                <a:off x="8869772" y="1861677"/>
                <a:ext cx="492274"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3" name="Rectangle 12"/>
              <p:cNvSpPr/>
              <p:nvPr/>
            </p:nvSpPr>
            <p:spPr>
              <a:xfrm rot="16200000">
                <a:off x="8883639" y="1383270"/>
                <a:ext cx="464540"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4" name="Rectangle 13"/>
              <p:cNvSpPr/>
              <p:nvPr/>
            </p:nvSpPr>
            <p:spPr>
              <a:xfrm rot="16200000">
                <a:off x="8883639" y="934330"/>
                <a:ext cx="464540"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nvGrpSpPr>
            <p:cNvPr id="8" name="Group 9"/>
            <p:cNvGrpSpPr>
              <a:grpSpLocks/>
            </p:cNvGrpSpPr>
            <p:nvPr/>
          </p:nvGrpSpPr>
          <p:grpSpPr bwMode="auto">
            <a:xfrm flipV="1">
              <a:off x="9092006" y="-1"/>
              <a:ext cx="51994" cy="717176"/>
              <a:chOff x="9092010" y="738665"/>
              <a:chExt cx="51993" cy="1391760"/>
            </a:xfrm>
          </p:grpSpPr>
          <p:sp>
            <p:nvSpPr>
              <p:cNvPr id="9" name="Rectangle 8"/>
              <p:cNvSpPr/>
              <p:nvPr/>
            </p:nvSpPr>
            <p:spPr>
              <a:xfrm rot="16200000">
                <a:off x="8883643" y="1868612"/>
                <a:ext cx="464539"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0" name="Rectangle 9"/>
              <p:cNvSpPr/>
              <p:nvPr/>
            </p:nvSpPr>
            <p:spPr>
              <a:xfrm rot="16200000">
                <a:off x="8885597" y="1404940"/>
                <a:ext cx="462806"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1" name="Rectangle 10"/>
              <p:cNvSpPr/>
              <p:nvPr/>
            </p:nvSpPr>
            <p:spPr>
              <a:xfrm rot="16200000">
                <a:off x="8883643" y="941267"/>
                <a:ext cx="464539"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pic>
        <p:nvPicPr>
          <p:cNvPr id="15" name="Picture 16" descr="Science-AAAS-horizontal-color.eps"/>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5438" y="6334125"/>
            <a:ext cx="16779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1055604" y="1905000"/>
            <a:ext cx="3596607" cy="2667000"/>
          </a:xfrm>
        </p:spPr>
        <p:txBody>
          <a:bodyPr>
            <a:noAutofit/>
          </a:bodyPr>
          <a:lstStyle>
            <a:lvl1pPr algn="l">
              <a:lnSpc>
                <a:spcPct val="90000"/>
              </a:lnSpc>
              <a:defRPr sz="3600" b="0" baseline="0">
                <a:solidFill>
                  <a:srgbClr val="7F7F7F"/>
                </a:solidFill>
              </a:defRPr>
            </a:lvl1pPr>
          </a:lstStyle>
          <a:p>
            <a:r>
              <a:rPr lang="en-US" smtClean="0"/>
              <a:t>Click to edit Master title style</a:t>
            </a:r>
            <a:endParaRPr dirty="0"/>
          </a:p>
        </p:txBody>
      </p:sp>
      <p:sp>
        <p:nvSpPr>
          <p:cNvPr id="16" name="Date Placeholder 4"/>
          <p:cNvSpPr>
            <a:spLocks noGrp="1"/>
          </p:cNvSpPr>
          <p:nvPr>
            <p:ph type="dt" sz="half" idx="10"/>
          </p:nvPr>
        </p:nvSpPr>
        <p:spPr/>
        <p:txBody>
          <a:bodyPr/>
          <a:lstStyle>
            <a:lvl1pPr>
              <a:defRPr/>
            </a:lvl1pPr>
          </a:lstStyle>
          <a:p>
            <a:pPr>
              <a:defRPr/>
            </a:pPr>
            <a:endParaRPr lang="en-US"/>
          </a:p>
        </p:txBody>
      </p:sp>
      <p:sp>
        <p:nvSpPr>
          <p:cNvPr id="17" name="Slide Number Placeholder 6"/>
          <p:cNvSpPr>
            <a:spLocks noGrp="1"/>
          </p:cNvSpPr>
          <p:nvPr>
            <p:ph type="sldNum" sz="quarter" idx="11"/>
          </p:nvPr>
        </p:nvSpPr>
        <p:spPr/>
        <p:txBody>
          <a:bodyPr/>
          <a:lstStyle>
            <a:lvl1pPr>
              <a:defRPr/>
            </a:lvl1pPr>
          </a:lstStyle>
          <a:p>
            <a:pPr>
              <a:defRPr/>
            </a:pPr>
            <a:fld id="{405A6936-555F-004D-B32F-CA5570000C62}" type="slidenum">
              <a:rPr lang="en-US"/>
              <a:pPr>
                <a:defRPr/>
              </a:pPr>
              <a:t>‹#›</a:t>
            </a:fld>
            <a:endParaRPr lang="en-US"/>
          </a:p>
        </p:txBody>
      </p:sp>
      <p:sp>
        <p:nvSpPr>
          <p:cNvPr id="18" name="Footer Placeholder 4"/>
          <p:cNvSpPr>
            <a:spLocks noGrp="1"/>
          </p:cNvSpPr>
          <p:nvPr>
            <p:ph type="ftr" sz="quarter" idx="12"/>
          </p:nvPr>
        </p:nvSpPr>
        <p:spPr>
          <a:xfrm>
            <a:off x="2216150" y="6400800"/>
            <a:ext cx="7078663" cy="219075"/>
          </a:xfrm>
        </p:spPr>
        <p:txBody>
          <a:bodyPr/>
          <a:lstStyle>
            <a:lvl1pPr>
              <a:defRPr/>
            </a:lvl1pPr>
          </a:lstStyle>
          <a:p>
            <a:pPr>
              <a:defRPr/>
            </a:pPr>
            <a:endParaRPr lang="en-US"/>
          </a:p>
        </p:txBody>
      </p:sp>
    </p:spTree>
    <p:extLst>
      <p:ext uri="{BB962C8B-B14F-4D97-AF65-F5344CB8AC3E}">
        <p14:creationId xmlns:p14="http://schemas.microsoft.com/office/powerpoint/2010/main" val="22456153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5" name="Group 6"/>
          <p:cNvGrpSpPr>
            <a:grpSpLocks/>
          </p:cNvGrpSpPr>
          <p:nvPr/>
        </p:nvGrpSpPr>
        <p:grpSpPr bwMode="auto">
          <a:xfrm rot="5400000">
            <a:off x="6056313" y="725487"/>
            <a:ext cx="76200" cy="12188825"/>
            <a:chOff x="9092006" y="-1"/>
            <a:chExt cx="52152" cy="6857999"/>
          </a:xfrm>
        </p:grpSpPr>
        <p:sp>
          <p:nvSpPr>
            <p:cNvPr id="6" name="Rectangle 5"/>
            <p:cNvSpPr/>
            <p:nvPr/>
          </p:nvSpPr>
          <p:spPr>
            <a:xfrm rot="16200000">
              <a:off x="6046617" y="3046089"/>
              <a:ext cx="6140758" cy="52152"/>
            </a:xfrm>
            <a:prstGeom prst="rect">
              <a:avLst/>
            </a:prstGeom>
            <a:solidFill>
              <a:srgbClr val="7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7" name="Group 8"/>
            <p:cNvGrpSpPr>
              <a:grpSpLocks/>
            </p:cNvGrpSpPr>
            <p:nvPr/>
          </p:nvGrpSpPr>
          <p:grpSpPr bwMode="auto">
            <a:xfrm>
              <a:off x="9092011" y="6133352"/>
              <a:ext cx="51994" cy="724646"/>
              <a:chOff x="9092011" y="724165"/>
              <a:chExt cx="51993" cy="1406257"/>
            </a:xfrm>
          </p:grpSpPr>
          <p:sp>
            <p:nvSpPr>
              <p:cNvPr id="12" name="Rectangle 11"/>
              <p:cNvSpPr/>
              <p:nvPr/>
            </p:nvSpPr>
            <p:spPr>
              <a:xfrm rot="16200000">
                <a:off x="8869772" y="1861677"/>
                <a:ext cx="492274"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3" name="Rectangle 12"/>
              <p:cNvSpPr/>
              <p:nvPr/>
            </p:nvSpPr>
            <p:spPr>
              <a:xfrm rot="16200000">
                <a:off x="8883639" y="1383270"/>
                <a:ext cx="464540"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4" name="Rectangle 13"/>
              <p:cNvSpPr/>
              <p:nvPr/>
            </p:nvSpPr>
            <p:spPr>
              <a:xfrm rot="16200000">
                <a:off x="8883639" y="934330"/>
                <a:ext cx="464540"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nvGrpSpPr>
            <p:cNvPr id="8" name="Group 9"/>
            <p:cNvGrpSpPr>
              <a:grpSpLocks/>
            </p:cNvGrpSpPr>
            <p:nvPr/>
          </p:nvGrpSpPr>
          <p:grpSpPr bwMode="auto">
            <a:xfrm flipV="1">
              <a:off x="9092006" y="-1"/>
              <a:ext cx="51994" cy="717176"/>
              <a:chOff x="9092010" y="738665"/>
              <a:chExt cx="51993" cy="1391760"/>
            </a:xfrm>
          </p:grpSpPr>
          <p:sp>
            <p:nvSpPr>
              <p:cNvPr id="9" name="Rectangle 8"/>
              <p:cNvSpPr/>
              <p:nvPr/>
            </p:nvSpPr>
            <p:spPr>
              <a:xfrm rot="16200000">
                <a:off x="8883643" y="1868612"/>
                <a:ext cx="464539"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0" name="Rectangle 9"/>
              <p:cNvSpPr/>
              <p:nvPr/>
            </p:nvSpPr>
            <p:spPr>
              <a:xfrm rot="16200000">
                <a:off x="8885597" y="1404940"/>
                <a:ext cx="462806"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1" name="Rectangle 10"/>
              <p:cNvSpPr/>
              <p:nvPr/>
            </p:nvSpPr>
            <p:spPr>
              <a:xfrm rot="16200000">
                <a:off x="8883643" y="941267"/>
                <a:ext cx="464539"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pic>
        <p:nvPicPr>
          <p:cNvPr id="15" name="Picture 16" descr="Science-AAAS-horizontal-color.eps"/>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5438" y="6334125"/>
            <a:ext cx="16779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2"/>
          <p:cNvSpPr>
            <a:spLocks noGrp="1"/>
          </p:cNvSpPr>
          <p:nvPr>
            <p:ph type="pic" idx="1"/>
          </p:nvPr>
        </p:nvSpPr>
        <p:spPr>
          <a:xfrm>
            <a:off x="4951414" y="685800"/>
            <a:ext cx="6400799" cy="5334000"/>
          </a:xfrm>
          <a:solidFill>
            <a:schemeClr val="bg2"/>
          </a:solidFill>
          <a:ln w="76200">
            <a:solidFill>
              <a:schemeClr val="tx1"/>
            </a:solidFill>
            <a:miter lim="800000"/>
          </a:ln>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noProof="0" dirty="0"/>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1055604" y="1905000"/>
            <a:ext cx="3596607" cy="2667000"/>
          </a:xfrm>
        </p:spPr>
        <p:txBody>
          <a:bodyPr>
            <a:normAutofit/>
          </a:bodyPr>
          <a:lstStyle>
            <a:lvl1pPr algn="l">
              <a:lnSpc>
                <a:spcPct val="90000"/>
              </a:lnSpc>
              <a:defRPr sz="3600" b="0" i="0" baseline="0">
                <a:solidFill>
                  <a:srgbClr val="7F7F7F"/>
                </a:solidFill>
              </a:defRPr>
            </a:lvl1pPr>
          </a:lstStyle>
          <a:p>
            <a:r>
              <a:rPr lang="en-US" smtClean="0"/>
              <a:t>Click to edit Master title style</a:t>
            </a:r>
            <a:endParaRPr dirty="0"/>
          </a:p>
        </p:txBody>
      </p:sp>
      <p:sp>
        <p:nvSpPr>
          <p:cNvPr id="16" name="Date Placeholder 4"/>
          <p:cNvSpPr>
            <a:spLocks noGrp="1"/>
          </p:cNvSpPr>
          <p:nvPr>
            <p:ph type="dt" sz="half" idx="10"/>
          </p:nvPr>
        </p:nvSpPr>
        <p:spPr/>
        <p:txBody>
          <a:bodyPr/>
          <a:lstStyle>
            <a:lvl1pPr>
              <a:defRPr/>
            </a:lvl1pPr>
          </a:lstStyle>
          <a:p>
            <a:pPr>
              <a:defRPr/>
            </a:pPr>
            <a:endParaRPr lang="en-US"/>
          </a:p>
        </p:txBody>
      </p:sp>
      <p:sp>
        <p:nvSpPr>
          <p:cNvPr id="17" name="Slide Number Placeholder 6"/>
          <p:cNvSpPr>
            <a:spLocks noGrp="1"/>
          </p:cNvSpPr>
          <p:nvPr>
            <p:ph type="sldNum" sz="quarter" idx="11"/>
          </p:nvPr>
        </p:nvSpPr>
        <p:spPr/>
        <p:txBody>
          <a:bodyPr/>
          <a:lstStyle>
            <a:lvl1pPr>
              <a:defRPr/>
            </a:lvl1pPr>
          </a:lstStyle>
          <a:p>
            <a:pPr>
              <a:defRPr/>
            </a:pPr>
            <a:fld id="{F2FF544F-A5C0-CD42-ADFE-16AEAEF66CA8}" type="slidenum">
              <a:rPr lang="en-US"/>
              <a:pPr>
                <a:defRPr/>
              </a:pPr>
              <a:t>‹#›</a:t>
            </a:fld>
            <a:endParaRPr lang="en-US"/>
          </a:p>
        </p:txBody>
      </p:sp>
      <p:sp>
        <p:nvSpPr>
          <p:cNvPr id="18" name="Footer Placeholder 4"/>
          <p:cNvSpPr>
            <a:spLocks noGrp="1"/>
          </p:cNvSpPr>
          <p:nvPr>
            <p:ph type="ftr" sz="quarter" idx="12"/>
          </p:nvPr>
        </p:nvSpPr>
        <p:spPr>
          <a:xfrm>
            <a:off x="2216150" y="6400800"/>
            <a:ext cx="7078663" cy="219075"/>
          </a:xfrm>
        </p:spPr>
        <p:txBody>
          <a:bodyPr/>
          <a:lstStyle>
            <a:lvl1pPr>
              <a:defRPr/>
            </a:lvl1pPr>
          </a:lstStyle>
          <a:p>
            <a:pPr>
              <a:defRPr/>
            </a:pPr>
            <a:endParaRPr lang="en-US"/>
          </a:p>
        </p:txBody>
      </p:sp>
    </p:spTree>
    <p:extLst>
      <p:ext uri="{BB962C8B-B14F-4D97-AF65-F5344CB8AC3E}">
        <p14:creationId xmlns:p14="http://schemas.microsoft.com/office/powerpoint/2010/main" val="7840149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4" name="Group 6"/>
          <p:cNvGrpSpPr>
            <a:grpSpLocks/>
          </p:cNvGrpSpPr>
          <p:nvPr/>
        </p:nvGrpSpPr>
        <p:grpSpPr bwMode="auto">
          <a:xfrm rot="5400000">
            <a:off x="6056313" y="725487"/>
            <a:ext cx="76200" cy="12188825"/>
            <a:chOff x="9092006" y="-1"/>
            <a:chExt cx="52152" cy="6857999"/>
          </a:xfrm>
        </p:grpSpPr>
        <p:sp>
          <p:nvSpPr>
            <p:cNvPr id="5" name="Rectangle 4"/>
            <p:cNvSpPr/>
            <p:nvPr/>
          </p:nvSpPr>
          <p:spPr>
            <a:xfrm rot="16200000">
              <a:off x="6046617" y="3046089"/>
              <a:ext cx="6140758" cy="52152"/>
            </a:xfrm>
            <a:prstGeom prst="rect">
              <a:avLst/>
            </a:prstGeom>
            <a:solidFill>
              <a:srgbClr val="7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6" name="Group 8"/>
            <p:cNvGrpSpPr>
              <a:grpSpLocks/>
            </p:cNvGrpSpPr>
            <p:nvPr/>
          </p:nvGrpSpPr>
          <p:grpSpPr bwMode="auto">
            <a:xfrm>
              <a:off x="9092011" y="6133352"/>
              <a:ext cx="51994" cy="724646"/>
              <a:chOff x="9092011" y="724165"/>
              <a:chExt cx="51993" cy="1406257"/>
            </a:xfrm>
          </p:grpSpPr>
          <p:sp>
            <p:nvSpPr>
              <p:cNvPr id="11" name="Rectangle 10"/>
              <p:cNvSpPr/>
              <p:nvPr/>
            </p:nvSpPr>
            <p:spPr>
              <a:xfrm rot="16200000">
                <a:off x="8869772" y="1861677"/>
                <a:ext cx="492274"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2" name="Rectangle 11"/>
              <p:cNvSpPr/>
              <p:nvPr/>
            </p:nvSpPr>
            <p:spPr>
              <a:xfrm rot="16200000">
                <a:off x="8883639" y="1383270"/>
                <a:ext cx="464540"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3" name="Rectangle 12"/>
              <p:cNvSpPr/>
              <p:nvPr/>
            </p:nvSpPr>
            <p:spPr>
              <a:xfrm rot="16200000">
                <a:off x="8883639" y="934330"/>
                <a:ext cx="464540"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nvGrpSpPr>
            <p:cNvPr id="7" name="Group 9"/>
            <p:cNvGrpSpPr>
              <a:grpSpLocks/>
            </p:cNvGrpSpPr>
            <p:nvPr/>
          </p:nvGrpSpPr>
          <p:grpSpPr bwMode="auto">
            <a:xfrm flipV="1">
              <a:off x="9092006" y="-1"/>
              <a:ext cx="51994" cy="717176"/>
              <a:chOff x="9092010" y="738665"/>
              <a:chExt cx="51993" cy="1391760"/>
            </a:xfrm>
          </p:grpSpPr>
          <p:sp>
            <p:nvSpPr>
              <p:cNvPr id="8" name="Rectangle 7"/>
              <p:cNvSpPr/>
              <p:nvPr/>
            </p:nvSpPr>
            <p:spPr>
              <a:xfrm rot="16200000">
                <a:off x="8883643" y="1868612"/>
                <a:ext cx="464539"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9" name="Rectangle 8"/>
              <p:cNvSpPr/>
              <p:nvPr/>
            </p:nvSpPr>
            <p:spPr>
              <a:xfrm rot="16200000">
                <a:off x="8885597" y="1404940"/>
                <a:ext cx="462806"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0" name="Rectangle 9"/>
              <p:cNvSpPr/>
              <p:nvPr/>
            </p:nvSpPr>
            <p:spPr>
              <a:xfrm rot="16200000">
                <a:off x="8883643" y="941267"/>
                <a:ext cx="464539"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pic>
        <p:nvPicPr>
          <p:cNvPr id="14" name="Picture 16" descr="Science-AAAS-horizontal-color.eps"/>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5438" y="6334125"/>
            <a:ext cx="16779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p:txBody>
          <a:bodyPr/>
          <a:lstStyle/>
          <a:p>
            <a:r>
              <a:rPr lang="en-US" smtClean="0"/>
              <a:t>Click to edit Master title style</a:t>
            </a:r>
            <a:endParaRPr dirty="0"/>
          </a:p>
        </p:txBody>
      </p:sp>
      <p:sp>
        <p:nvSpPr>
          <p:cNvPr id="15" name="Date Placeholder 3"/>
          <p:cNvSpPr>
            <a:spLocks noGrp="1"/>
          </p:cNvSpPr>
          <p:nvPr>
            <p:ph type="dt" sz="half" idx="10"/>
          </p:nvPr>
        </p:nvSpPr>
        <p:spPr/>
        <p:txBody>
          <a:bodyPr/>
          <a:lstStyle>
            <a:lvl1pPr>
              <a:defRPr/>
            </a:lvl1pPr>
          </a:lstStyle>
          <a:p>
            <a:pPr>
              <a:defRPr/>
            </a:pPr>
            <a:endParaRPr lang="en-US"/>
          </a:p>
        </p:txBody>
      </p:sp>
      <p:sp>
        <p:nvSpPr>
          <p:cNvPr id="16" name="Slide Number Placeholder 5"/>
          <p:cNvSpPr>
            <a:spLocks noGrp="1"/>
          </p:cNvSpPr>
          <p:nvPr>
            <p:ph type="sldNum" sz="quarter" idx="11"/>
          </p:nvPr>
        </p:nvSpPr>
        <p:spPr/>
        <p:txBody>
          <a:bodyPr/>
          <a:lstStyle>
            <a:lvl1pPr>
              <a:defRPr/>
            </a:lvl1pPr>
          </a:lstStyle>
          <a:p>
            <a:pPr>
              <a:defRPr/>
            </a:pPr>
            <a:fld id="{6407CCD7-7D2E-1243-8596-C345378E8932}" type="slidenum">
              <a:rPr lang="en-US"/>
              <a:pPr>
                <a:defRPr/>
              </a:pPr>
              <a:t>‹#›</a:t>
            </a:fld>
            <a:endParaRPr lang="en-US"/>
          </a:p>
        </p:txBody>
      </p:sp>
      <p:sp>
        <p:nvSpPr>
          <p:cNvPr id="17" name="Footer Placeholder 4"/>
          <p:cNvSpPr>
            <a:spLocks noGrp="1"/>
          </p:cNvSpPr>
          <p:nvPr>
            <p:ph type="ftr" sz="quarter" idx="12"/>
          </p:nvPr>
        </p:nvSpPr>
        <p:spPr>
          <a:xfrm>
            <a:off x="2216150" y="6400800"/>
            <a:ext cx="7078663" cy="219075"/>
          </a:xfrm>
        </p:spPr>
        <p:txBody>
          <a:bodyPr/>
          <a:lstStyle>
            <a:lvl1pPr>
              <a:defRPr/>
            </a:lvl1pPr>
          </a:lstStyle>
          <a:p>
            <a:pPr>
              <a:defRPr/>
            </a:pPr>
            <a:endParaRPr lang="en-US"/>
          </a:p>
        </p:txBody>
      </p:sp>
    </p:spTree>
    <p:extLst>
      <p:ext uri="{BB962C8B-B14F-4D97-AF65-F5344CB8AC3E}">
        <p14:creationId xmlns:p14="http://schemas.microsoft.com/office/powerpoint/2010/main" val="18485235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4" name="Group 6"/>
          <p:cNvGrpSpPr>
            <a:grpSpLocks/>
          </p:cNvGrpSpPr>
          <p:nvPr/>
        </p:nvGrpSpPr>
        <p:grpSpPr bwMode="auto">
          <a:xfrm rot="5400000">
            <a:off x="6056313" y="725487"/>
            <a:ext cx="76200" cy="12188825"/>
            <a:chOff x="9092006" y="-1"/>
            <a:chExt cx="52152" cy="6857999"/>
          </a:xfrm>
        </p:grpSpPr>
        <p:sp>
          <p:nvSpPr>
            <p:cNvPr id="5" name="Rectangle 4"/>
            <p:cNvSpPr/>
            <p:nvPr/>
          </p:nvSpPr>
          <p:spPr>
            <a:xfrm rot="16200000">
              <a:off x="6046617" y="3046089"/>
              <a:ext cx="6140758" cy="52152"/>
            </a:xfrm>
            <a:prstGeom prst="rect">
              <a:avLst/>
            </a:prstGeom>
            <a:solidFill>
              <a:srgbClr val="7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6" name="Group 8"/>
            <p:cNvGrpSpPr>
              <a:grpSpLocks/>
            </p:cNvGrpSpPr>
            <p:nvPr/>
          </p:nvGrpSpPr>
          <p:grpSpPr bwMode="auto">
            <a:xfrm>
              <a:off x="9092011" y="6133352"/>
              <a:ext cx="51994" cy="724646"/>
              <a:chOff x="9092011" y="724165"/>
              <a:chExt cx="51993" cy="1406257"/>
            </a:xfrm>
          </p:grpSpPr>
          <p:sp>
            <p:nvSpPr>
              <p:cNvPr id="11" name="Rectangle 10"/>
              <p:cNvSpPr/>
              <p:nvPr/>
            </p:nvSpPr>
            <p:spPr>
              <a:xfrm rot="16200000">
                <a:off x="8869772" y="1861677"/>
                <a:ext cx="492274"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2" name="Rectangle 11"/>
              <p:cNvSpPr/>
              <p:nvPr/>
            </p:nvSpPr>
            <p:spPr>
              <a:xfrm rot="16200000">
                <a:off x="8883639" y="1383270"/>
                <a:ext cx="464540"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3" name="Rectangle 12"/>
              <p:cNvSpPr/>
              <p:nvPr/>
            </p:nvSpPr>
            <p:spPr>
              <a:xfrm rot="16200000">
                <a:off x="8883639" y="934330"/>
                <a:ext cx="464540"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nvGrpSpPr>
            <p:cNvPr id="7" name="Group 9"/>
            <p:cNvGrpSpPr>
              <a:grpSpLocks/>
            </p:cNvGrpSpPr>
            <p:nvPr/>
          </p:nvGrpSpPr>
          <p:grpSpPr bwMode="auto">
            <a:xfrm flipV="1">
              <a:off x="9092006" y="-1"/>
              <a:ext cx="51994" cy="717176"/>
              <a:chOff x="9092010" y="738665"/>
              <a:chExt cx="51993" cy="1391760"/>
            </a:xfrm>
          </p:grpSpPr>
          <p:sp>
            <p:nvSpPr>
              <p:cNvPr id="8" name="Rectangle 7"/>
              <p:cNvSpPr/>
              <p:nvPr/>
            </p:nvSpPr>
            <p:spPr>
              <a:xfrm rot="16200000">
                <a:off x="8883643" y="1868612"/>
                <a:ext cx="464539" cy="52151"/>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9" name="Rectangle 8"/>
              <p:cNvSpPr/>
              <p:nvPr/>
            </p:nvSpPr>
            <p:spPr>
              <a:xfrm rot="16200000">
                <a:off x="8885597" y="1404940"/>
                <a:ext cx="462806" cy="52151"/>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sp>
            <p:nvSpPr>
              <p:cNvPr id="10" name="Rectangle 9"/>
              <p:cNvSpPr/>
              <p:nvPr/>
            </p:nvSpPr>
            <p:spPr>
              <a:xfrm rot="16200000">
                <a:off x="8883643" y="941267"/>
                <a:ext cx="464539" cy="5215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A61C1E"/>
                  </a:solidFill>
                </a:endParaRPr>
              </a:p>
            </p:txBody>
          </p:sp>
        </p:grpSp>
      </p:grpSp>
      <p:pic>
        <p:nvPicPr>
          <p:cNvPr id="14" name="Picture 16" descr="Science-AAAS-horizontal-color.eps"/>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5438" y="6334125"/>
            <a:ext cx="16779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Vertical Text Placeholder 2"/>
          <p:cNvSpPr>
            <a:spLocks noGrp="1"/>
          </p:cNvSpPr>
          <p:nvPr>
            <p:ph type="body" orient="vert" idx="1"/>
          </p:nvPr>
        </p:nvSpPr>
        <p:spPr>
          <a:xfrm>
            <a:off x="1522412" y="381001"/>
            <a:ext cx="7391399"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Vertical Title 1"/>
          <p:cNvSpPr>
            <a:spLocks noGrp="1"/>
          </p:cNvSpPr>
          <p:nvPr>
            <p:ph type="title" orient="vert"/>
          </p:nvPr>
        </p:nvSpPr>
        <p:spPr>
          <a:xfrm>
            <a:off x="9142412" y="381001"/>
            <a:ext cx="1524001" cy="5638800"/>
          </a:xfrm>
        </p:spPr>
        <p:txBody>
          <a:bodyPr vert="eaVert"/>
          <a:lstStyle/>
          <a:p>
            <a:r>
              <a:rPr lang="en-US" smtClean="0"/>
              <a:t>Click to edit Master title style</a:t>
            </a:r>
            <a:endParaRPr dirty="0"/>
          </a:p>
        </p:txBody>
      </p:sp>
      <p:sp>
        <p:nvSpPr>
          <p:cNvPr id="15" name="Date Placeholder 3"/>
          <p:cNvSpPr>
            <a:spLocks noGrp="1"/>
          </p:cNvSpPr>
          <p:nvPr>
            <p:ph type="dt" sz="half" idx="10"/>
          </p:nvPr>
        </p:nvSpPr>
        <p:spPr/>
        <p:txBody>
          <a:bodyPr/>
          <a:lstStyle>
            <a:lvl1pPr>
              <a:defRPr/>
            </a:lvl1pPr>
          </a:lstStyle>
          <a:p>
            <a:pPr>
              <a:defRPr/>
            </a:pPr>
            <a:endParaRPr lang="en-US"/>
          </a:p>
        </p:txBody>
      </p:sp>
      <p:sp>
        <p:nvSpPr>
          <p:cNvPr id="16" name="Slide Number Placeholder 5"/>
          <p:cNvSpPr>
            <a:spLocks noGrp="1"/>
          </p:cNvSpPr>
          <p:nvPr>
            <p:ph type="sldNum" sz="quarter" idx="11"/>
          </p:nvPr>
        </p:nvSpPr>
        <p:spPr/>
        <p:txBody>
          <a:bodyPr/>
          <a:lstStyle>
            <a:lvl1pPr>
              <a:defRPr/>
            </a:lvl1pPr>
          </a:lstStyle>
          <a:p>
            <a:pPr>
              <a:defRPr/>
            </a:pPr>
            <a:fld id="{81D151B5-6AB6-BC45-865A-FD0A68A249C7}" type="slidenum">
              <a:rPr lang="en-US"/>
              <a:pPr>
                <a:defRPr/>
              </a:pPr>
              <a:t>‹#›</a:t>
            </a:fld>
            <a:endParaRPr lang="en-US"/>
          </a:p>
        </p:txBody>
      </p:sp>
      <p:sp>
        <p:nvSpPr>
          <p:cNvPr id="17" name="Footer Placeholder 4"/>
          <p:cNvSpPr>
            <a:spLocks noGrp="1"/>
          </p:cNvSpPr>
          <p:nvPr>
            <p:ph type="ftr" sz="quarter" idx="12"/>
          </p:nvPr>
        </p:nvSpPr>
        <p:spPr>
          <a:xfrm>
            <a:off x="2216150" y="6400800"/>
            <a:ext cx="7078663" cy="219075"/>
          </a:xfrm>
        </p:spPr>
        <p:txBody>
          <a:bodyPr/>
          <a:lstStyle>
            <a:lvl1pPr>
              <a:defRPr/>
            </a:lvl1pPr>
          </a:lstStyle>
          <a:p>
            <a:pPr>
              <a:defRPr/>
            </a:pPr>
            <a:endParaRPr lang="en-US"/>
          </a:p>
        </p:txBody>
      </p:sp>
    </p:spTree>
    <p:extLst>
      <p:ext uri="{BB962C8B-B14F-4D97-AF65-F5344CB8AC3E}">
        <p14:creationId xmlns:p14="http://schemas.microsoft.com/office/powerpoint/2010/main" val="4741674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a:xfrm>
            <a:off x="4468969" y="6400800"/>
            <a:ext cx="4825842" cy="218594"/>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dirty="0"/>
          </a:p>
        </p:txBody>
      </p:sp>
      <p:grpSp>
        <p:nvGrpSpPr>
          <p:cNvPr id="8" name="Group 7"/>
          <p:cNvGrpSpPr/>
          <p:nvPr userDrawn="1"/>
        </p:nvGrpSpPr>
        <p:grpSpPr>
          <a:xfrm rot="5400000">
            <a:off x="6056079" y="725254"/>
            <a:ext cx="76677" cy="12188826"/>
            <a:chOff x="9092006" y="-1"/>
            <a:chExt cx="52152" cy="6857999"/>
          </a:xfrm>
        </p:grpSpPr>
        <p:sp>
          <p:nvSpPr>
            <p:cNvPr id="9" name="Rectangle 8"/>
            <p:cNvSpPr/>
            <p:nvPr/>
          </p:nvSpPr>
          <p:spPr>
            <a:xfrm rot="16200000">
              <a:off x="6047751" y="3044416"/>
              <a:ext cx="6140823" cy="51991"/>
            </a:xfrm>
            <a:prstGeom prst="rect">
              <a:avLst/>
            </a:prstGeom>
            <a:solidFill>
              <a:srgbClr val="7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0" name="Group 9"/>
            <p:cNvGrpSpPr/>
            <p:nvPr/>
          </p:nvGrpSpPr>
          <p:grpSpPr>
            <a:xfrm>
              <a:off x="9092011" y="6133352"/>
              <a:ext cx="51994" cy="724646"/>
              <a:chOff x="9092011" y="724165"/>
              <a:chExt cx="51993" cy="1406257"/>
            </a:xfrm>
          </p:grpSpPr>
          <p:sp>
            <p:nvSpPr>
              <p:cNvPr id="15" name="Rectangle 14"/>
              <p:cNvSpPr/>
              <p:nvPr/>
            </p:nvSpPr>
            <p:spPr>
              <a:xfrm rot="16200000">
                <a:off x="8871551" y="1857970"/>
                <a:ext cx="492915" cy="51990"/>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A61C1E"/>
                  </a:solidFill>
                </a:endParaRPr>
              </a:p>
            </p:txBody>
          </p:sp>
          <p:sp>
            <p:nvSpPr>
              <p:cNvPr id="16" name="Rectangle 15"/>
              <p:cNvSpPr/>
              <p:nvPr/>
            </p:nvSpPr>
            <p:spPr>
              <a:xfrm rot="16200000">
                <a:off x="8886045" y="1379554"/>
                <a:ext cx="463921" cy="51990"/>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A61C1E"/>
                  </a:solidFill>
                </a:endParaRPr>
              </a:p>
            </p:txBody>
          </p:sp>
          <p:sp>
            <p:nvSpPr>
              <p:cNvPr id="17" name="Rectangle 16"/>
              <p:cNvSpPr/>
              <p:nvPr/>
            </p:nvSpPr>
            <p:spPr>
              <a:xfrm rot="16200000">
                <a:off x="8886045" y="930131"/>
                <a:ext cx="463921" cy="5199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A61C1E"/>
                  </a:solidFill>
                </a:endParaRPr>
              </a:p>
            </p:txBody>
          </p:sp>
        </p:grpSp>
        <p:grpSp>
          <p:nvGrpSpPr>
            <p:cNvPr id="11" name="Group 10"/>
            <p:cNvGrpSpPr/>
            <p:nvPr/>
          </p:nvGrpSpPr>
          <p:grpSpPr>
            <a:xfrm flipV="1">
              <a:off x="9092006" y="-1"/>
              <a:ext cx="51994" cy="717176"/>
              <a:chOff x="9092010" y="738665"/>
              <a:chExt cx="51993" cy="1391760"/>
            </a:xfrm>
          </p:grpSpPr>
          <p:sp>
            <p:nvSpPr>
              <p:cNvPr id="12" name="Rectangle 11"/>
              <p:cNvSpPr/>
              <p:nvPr/>
            </p:nvSpPr>
            <p:spPr>
              <a:xfrm rot="16200000">
                <a:off x="8886048" y="1872470"/>
                <a:ext cx="463920" cy="51990"/>
              </a:xfrm>
              <a:prstGeom prst="rect">
                <a:avLst/>
              </a:prstGeom>
              <a:solidFill>
                <a:srgbClr val="C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A61C1E"/>
                  </a:solidFill>
                </a:endParaRPr>
              </a:p>
            </p:txBody>
          </p:sp>
          <p:sp>
            <p:nvSpPr>
              <p:cNvPr id="13" name="Rectangle 12"/>
              <p:cNvSpPr/>
              <p:nvPr/>
            </p:nvSpPr>
            <p:spPr>
              <a:xfrm rot="16200000">
                <a:off x="8886045" y="1408550"/>
                <a:ext cx="463920" cy="51990"/>
              </a:xfrm>
              <a:prstGeom prst="rect">
                <a:avLst/>
              </a:prstGeom>
              <a:solidFill>
                <a:srgbClr val="A61C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A61C1E"/>
                  </a:solidFill>
                </a:endParaRPr>
              </a:p>
            </p:txBody>
          </p:sp>
          <p:sp>
            <p:nvSpPr>
              <p:cNvPr id="14" name="Rectangle 13"/>
              <p:cNvSpPr/>
              <p:nvPr/>
            </p:nvSpPr>
            <p:spPr>
              <a:xfrm rot="16200000">
                <a:off x="8886045" y="944630"/>
                <a:ext cx="463920" cy="5199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A61C1E"/>
                  </a:solidFill>
                </a:endParaRPr>
              </a:p>
            </p:txBody>
          </p:sp>
        </p:grpSp>
      </p:grpSp>
      <p:sp>
        <p:nvSpPr>
          <p:cNvPr id="18" name="Picture Placeholder 2"/>
          <p:cNvSpPr>
            <a:spLocks noGrp="1"/>
          </p:cNvSpPr>
          <p:nvPr>
            <p:ph type="pic" idx="1"/>
          </p:nvPr>
        </p:nvSpPr>
        <p:spPr>
          <a:xfrm>
            <a:off x="278784" y="294261"/>
            <a:ext cx="11654499" cy="5308050"/>
          </a:xfrm>
          <a:solidFill>
            <a:srgbClr val="000000"/>
          </a:solidFill>
          <a:ln w="76200">
            <a:solidFill>
              <a:schemeClr val="tx1"/>
            </a:solidFill>
            <a:miter lim="800000"/>
          </a:ln>
        </p:spPr>
        <p:txBody>
          <a:bodyPr anchor="ctr">
            <a:normAutofit/>
          </a:bodyPr>
          <a:lstStyle>
            <a:lvl1pPr marL="0" indent="0" algn="ctr">
              <a:buNone/>
              <a:defRPr sz="24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Tree>
    <p:extLst>
      <p:ext uri="{BB962C8B-B14F-4D97-AF65-F5344CB8AC3E}">
        <p14:creationId xmlns:p14="http://schemas.microsoft.com/office/powerpoint/2010/main" val="3140541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9445625" y="6400800"/>
            <a:ext cx="1449388" cy="276225"/>
          </a:xfrm>
          <a:prstGeom prst="rect">
            <a:avLst/>
          </a:prstGeom>
        </p:spPr>
        <p:txBody>
          <a:bodyPr vert="horz" lIns="91440" tIns="45720" rIns="91440" bIns="45720" rtlCol="0" anchor="ctr"/>
          <a:lstStyle>
            <a:lvl1pPr algn="r" fontAlgn="auto">
              <a:spcBef>
                <a:spcPts val="0"/>
              </a:spcBef>
              <a:spcAft>
                <a:spcPts val="0"/>
              </a:spcAft>
              <a:defRPr sz="1000" dirty="0">
                <a:solidFill>
                  <a:srgbClr val="7F7F7F"/>
                </a:solidFill>
                <a:latin typeface="+mn-lt"/>
                <a:ea typeface="+mn-ea"/>
                <a:cs typeface="+mn-cs"/>
              </a:defRPr>
            </a:lvl1pPr>
          </a:lstStyle>
          <a:p>
            <a:pPr>
              <a:defRPr/>
            </a:pPr>
            <a:endParaRPr lang="en-US"/>
          </a:p>
        </p:txBody>
      </p:sp>
      <p:sp>
        <p:nvSpPr>
          <p:cNvPr id="5" name="Footer Placeholder 4"/>
          <p:cNvSpPr>
            <a:spLocks noGrp="1"/>
          </p:cNvSpPr>
          <p:nvPr>
            <p:ph type="ftr" sz="quarter" idx="3"/>
          </p:nvPr>
        </p:nvSpPr>
        <p:spPr>
          <a:xfrm>
            <a:off x="1522413" y="6400800"/>
            <a:ext cx="7772400" cy="228600"/>
          </a:xfrm>
          <a:prstGeom prst="rect">
            <a:avLst/>
          </a:prstGeom>
        </p:spPr>
        <p:txBody>
          <a:bodyPr vert="horz" lIns="91440" tIns="45720" rIns="91440" bIns="45720" rtlCol="0" anchor="ctr"/>
          <a:lstStyle>
            <a:lvl1pPr algn="l" fontAlgn="auto">
              <a:spcBef>
                <a:spcPts val="0"/>
              </a:spcBef>
              <a:spcAft>
                <a:spcPts val="0"/>
              </a:spcAft>
              <a:defRPr sz="1000" dirty="0">
                <a:solidFill>
                  <a:schemeClr val="bg1">
                    <a:lumMod val="50000"/>
                    <a:lumOff val="50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11047413" y="6400800"/>
            <a:ext cx="838200" cy="276225"/>
          </a:xfrm>
          <a:prstGeom prst="rect">
            <a:avLst/>
          </a:prstGeom>
        </p:spPr>
        <p:txBody>
          <a:bodyPr vert="horz" lIns="91440" tIns="45720" rIns="91440" bIns="45720" rtlCol="0" anchor="ctr"/>
          <a:lstStyle>
            <a:lvl1pPr algn="r" fontAlgn="auto">
              <a:spcBef>
                <a:spcPts val="0"/>
              </a:spcBef>
              <a:spcAft>
                <a:spcPts val="0"/>
              </a:spcAft>
              <a:defRPr sz="1000" smtClean="0">
                <a:solidFill>
                  <a:srgbClr val="7F7F7F"/>
                </a:solidFill>
                <a:latin typeface="+mn-lt"/>
                <a:ea typeface="+mn-ea"/>
                <a:cs typeface="+mn-cs"/>
              </a:defRPr>
            </a:lvl1pPr>
          </a:lstStyle>
          <a:p>
            <a:pPr>
              <a:defRPr/>
            </a:pPr>
            <a:fld id="{E47FC450-A333-3146-84CC-B219705AB5D3}" type="slidenum">
              <a:rPr lang="en-US"/>
              <a:pPr>
                <a:defRPr/>
              </a:pPr>
              <a:t>‹#›</a:t>
            </a:fld>
            <a:endParaRPr lang="en-US" dirty="0"/>
          </a:p>
        </p:txBody>
      </p:sp>
      <p:sp>
        <p:nvSpPr>
          <p:cNvPr id="1029" name="Text Placeholder 2"/>
          <p:cNvSpPr>
            <a:spLocks noGrp="1"/>
          </p:cNvSpPr>
          <p:nvPr>
            <p:ph type="body" idx="1"/>
          </p:nvPr>
        </p:nvSpPr>
        <p:spPr bwMode="auto">
          <a:xfrm>
            <a:off x="1522413" y="1905000"/>
            <a:ext cx="91344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0" name="Title Placeholder 1"/>
          <p:cNvSpPr>
            <a:spLocks noGrp="1"/>
          </p:cNvSpPr>
          <p:nvPr>
            <p:ph type="title"/>
          </p:nvPr>
        </p:nvSpPr>
        <p:spPr bwMode="auto">
          <a:xfrm>
            <a:off x="1522413" y="38100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a:p>
        </p:txBody>
      </p:sp>
    </p:spTree>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hf sldNum="0" hdr="0" ftr="0" dt="0"/>
  <p:txStyles>
    <p:titleStyle>
      <a:lvl1pPr algn="l" rtl="0" eaLnBrk="1" fontAlgn="base" hangingPunct="1">
        <a:lnSpc>
          <a:spcPct val="90000"/>
        </a:lnSpc>
        <a:spcBef>
          <a:spcPct val="0"/>
        </a:spcBef>
        <a:spcAft>
          <a:spcPct val="0"/>
        </a:spcAft>
        <a:defRPr sz="3600" b="1" kern="1200">
          <a:ln w="9525">
            <a:noFill/>
            <a:prstDash val="solid"/>
          </a:ln>
          <a:solidFill>
            <a:srgbClr val="C62326"/>
          </a:solidFill>
          <a:latin typeface="+mj-lt"/>
          <a:ea typeface="ＭＳ Ｐゴシック" charset="0"/>
          <a:cs typeface="ＭＳ Ｐゴシック" charset="0"/>
        </a:defRPr>
      </a:lvl1pPr>
      <a:lvl2pPr algn="l" rtl="0" eaLnBrk="1" fontAlgn="base" hangingPunct="1">
        <a:lnSpc>
          <a:spcPct val="90000"/>
        </a:lnSpc>
        <a:spcBef>
          <a:spcPct val="0"/>
        </a:spcBef>
        <a:spcAft>
          <a:spcPct val="0"/>
        </a:spcAft>
        <a:defRPr sz="3600" b="1">
          <a:solidFill>
            <a:srgbClr val="C62326"/>
          </a:solidFill>
          <a:latin typeface="Century Gothic" charset="0"/>
          <a:ea typeface="ＭＳ Ｐゴシック" charset="0"/>
          <a:cs typeface="ＭＳ Ｐゴシック" charset="0"/>
        </a:defRPr>
      </a:lvl2pPr>
      <a:lvl3pPr algn="l" rtl="0" eaLnBrk="1" fontAlgn="base" hangingPunct="1">
        <a:lnSpc>
          <a:spcPct val="90000"/>
        </a:lnSpc>
        <a:spcBef>
          <a:spcPct val="0"/>
        </a:spcBef>
        <a:spcAft>
          <a:spcPct val="0"/>
        </a:spcAft>
        <a:defRPr sz="3600" b="1">
          <a:solidFill>
            <a:srgbClr val="C62326"/>
          </a:solidFill>
          <a:latin typeface="Century Gothic" charset="0"/>
          <a:ea typeface="ＭＳ Ｐゴシック" charset="0"/>
          <a:cs typeface="ＭＳ Ｐゴシック" charset="0"/>
        </a:defRPr>
      </a:lvl3pPr>
      <a:lvl4pPr algn="l" rtl="0" eaLnBrk="1" fontAlgn="base" hangingPunct="1">
        <a:lnSpc>
          <a:spcPct val="90000"/>
        </a:lnSpc>
        <a:spcBef>
          <a:spcPct val="0"/>
        </a:spcBef>
        <a:spcAft>
          <a:spcPct val="0"/>
        </a:spcAft>
        <a:defRPr sz="3600" b="1">
          <a:solidFill>
            <a:srgbClr val="C62326"/>
          </a:solidFill>
          <a:latin typeface="Century Gothic" charset="0"/>
          <a:ea typeface="ＭＳ Ｐゴシック" charset="0"/>
          <a:cs typeface="ＭＳ Ｐゴシック" charset="0"/>
        </a:defRPr>
      </a:lvl4pPr>
      <a:lvl5pPr algn="l" rtl="0" eaLnBrk="1" fontAlgn="base" hangingPunct="1">
        <a:lnSpc>
          <a:spcPct val="90000"/>
        </a:lnSpc>
        <a:spcBef>
          <a:spcPct val="0"/>
        </a:spcBef>
        <a:spcAft>
          <a:spcPct val="0"/>
        </a:spcAft>
        <a:defRPr sz="3600" b="1">
          <a:solidFill>
            <a:srgbClr val="C62326"/>
          </a:solidFill>
          <a:latin typeface="Century Gothic" charset="0"/>
          <a:ea typeface="ＭＳ Ｐゴシック" charset="0"/>
          <a:cs typeface="ＭＳ Ｐゴシック" charset="0"/>
        </a:defRPr>
      </a:lvl5pPr>
      <a:lvl6pPr marL="457200" algn="l" rtl="0" eaLnBrk="1" fontAlgn="base" hangingPunct="1">
        <a:lnSpc>
          <a:spcPct val="90000"/>
        </a:lnSpc>
        <a:spcBef>
          <a:spcPct val="0"/>
        </a:spcBef>
        <a:spcAft>
          <a:spcPct val="0"/>
        </a:spcAft>
        <a:defRPr sz="3600" b="1">
          <a:solidFill>
            <a:srgbClr val="C62326"/>
          </a:solidFill>
          <a:latin typeface="Century Gothic" charset="0"/>
          <a:ea typeface="ＭＳ Ｐゴシック" charset="0"/>
          <a:cs typeface="ＭＳ Ｐゴシック" charset="0"/>
        </a:defRPr>
      </a:lvl6pPr>
      <a:lvl7pPr marL="914400" algn="l" rtl="0" eaLnBrk="1" fontAlgn="base" hangingPunct="1">
        <a:lnSpc>
          <a:spcPct val="90000"/>
        </a:lnSpc>
        <a:spcBef>
          <a:spcPct val="0"/>
        </a:spcBef>
        <a:spcAft>
          <a:spcPct val="0"/>
        </a:spcAft>
        <a:defRPr sz="3600" b="1">
          <a:solidFill>
            <a:srgbClr val="C62326"/>
          </a:solidFill>
          <a:latin typeface="Century Gothic" charset="0"/>
          <a:ea typeface="ＭＳ Ｐゴシック" charset="0"/>
          <a:cs typeface="ＭＳ Ｐゴシック" charset="0"/>
        </a:defRPr>
      </a:lvl7pPr>
      <a:lvl8pPr marL="1371600" algn="l" rtl="0" eaLnBrk="1" fontAlgn="base" hangingPunct="1">
        <a:lnSpc>
          <a:spcPct val="90000"/>
        </a:lnSpc>
        <a:spcBef>
          <a:spcPct val="0"/>
        </a:spcBef>
        <a:spcAft>
          <a:spcPct val="0"/>
        </a:spcAft>
        <a:defRPr sz="3600" b="1">
          <a:solidFill>
            <a:srgbClr val="C62326"/>
          </a:solidFill>
          <a:latin typeface="Century Gothic" charset="0"/>
          <a:ea typeface="ＭＳ Ｐゴシック" charset="0"/>
          <a:cs typeface="ＭＳ Ｐゴシック" charset="0"/>
        </a:defRPr>
      </a:lvl8pPr>
      <a:lvl9pPr marL="1828800" algn="l" rtl="0" eaLnBrk="1" fontAlgn="base" hangingPunct="1">
        <a:lnSpc>
          <a:spcPct val="90000"/>
        </a:lnSpc>
        <a:spcBef>
          <a:spcPct val="0"/>
        </a:spcBef>
        <a:spcAft>
          <a:spcPct val="0"/>
        </a:spcAft>
        <a:defRPr sz="3600" b="1">
          <a:solidFill>
            <a:srgbClr val="C62326"/>
          </a:solidFill>
          <a:latin typeface="Century Gothic" charset="0"/>
          <a:ea typeface="ＭＳ Ｐゴシック" charset="0"/>
          <a:cs typeface="ＭＳ Ｐゴシック" charset="0"/>
        </a:defRPr>
      </a:lvl9pPr>
    </p:titleStyle>
    <p:bodyStyle>
      <a:lvl1pPr marL="342900" indent="-342900" algn="l" rtl="0" eaLnBrk="1" fontAlgn="base" hangingPunct="1">
        <a:lnSpc>
          <a:spcPct val="90000"/>
        </a:lnSpc>
        <a:spcBef>
          <a:spcPts val="1800"/>
        </a:spcBef>
        <a:spcAft>
          <a:spcPct val="0"/>
        </a:spcAft>
        <a:buClr>
          <a:srgbClr val="C62326"/>
        </a:buClr>
        <a:buSzPct val="100000"/>
        <a:buFont typeface="Wingdings" charset="0"/>
        <a:buChar char="§"/>
        <a:defRPr sz="2400" kern="1200">
          <a:solidFill>
            <a:srgbClr val="7F7F7F"/>
          </a:solidFill>
          <a:latin typeface="+mn-lt"/>
          <a:ea typeface="ＭＳ Ｐゴシック" charset="0"/>
          <a:cs typeface="ＭＳ Ｐゴシック" charset="0"/>
        </a:defRPr>
      </a:lvl1pPr>
      <a:lvl2pPr marL="574675" indent="-342900" algn="l" rtl="0" eaLnBrk="1" fontAlgn="base" hangingPunct="1">
        <a:lnSpc>
          <a:spcPct val="90000"/>
        </a:lnSpc>
        <a:spcBef>
          <a:spcPts val="1200"/>
        </a:spcBef>
        <a:spcAft>
          <a:spcPct val="0"/>
        </a:spcAft>
        <a:buClr>
          <a:srgbClr val="C62326"/>
        </a:buClr>
        <a:buSzPct val="100000"/>
        <a:buFont typeface="Wingdings" charset="0"/>
        <a:buChar char="§"/>
        <a:defRPr sz="2000" kern="1200">
          <a:solidFill>
            <a:srgbClr val="7F7F7F"/>
          </a:solidFill>
          <a:latin typeface="+mn-lt"/>
          <a:ea typeface="ＭＳ Ｐゴシック" charset="0"/>
          <a:cs typeface="+mn-cs"/>
        </a:defRPr>
      </a:lvl2pPr>
      <a:lvl3pPr marL="749300" indent="-285750" algn="l" rtl="0" eaLnBrk="1" fontAlgn="base" hangingPunct="1">
        <a:lnSpc>
          <a:spcPct val="90000"/>
        </a:lnSpc>
        <a:spcBef>
          <a:spcPts val="600"/>
        </a:spcBef>
        <a:spcAft>
          <a:spcPct val="0"/>
        </a:spcAft>
        <a:buClr>
          <a:srgbClr val="C62326"/>
        </a:buClr>
        <a:buSzPct val="100000"/>
        <a:buFont typeface="Wingdings" charset="0"/>
        <a:buChar char="§"/>
        <a:defRPr kern="1200">
          <a:solidFill>
            <a:srgbClr val="7F7F7F"/>
          </a:solidFill>
          <a:latin typeface="+mn-lt"/>
          <a:ea typeface="ＭＳ Ｐゴシック" charset="0"/>
          <a:cs typeface="+mn-cs"/>
        </a:defRPr>
      </a:lvl3pPr>
      <a:lvl4pPr marL="968375" indent="-285750" algn="l" rtl="0" eaLnBrk="1" fontAlgn="base" hangingPunct="1">
        <a:lnSpc>
          <a:spcPct val="90000"/>
        </a:lnSpc>
        <a:spcBef>
          <a:spcPts val="600"/>
        </a:spcBef>
        <a:spcAft>
          <a:spcPct val="0"/>
        </a:spcAft>
        <a:buClr>
          <a:srgbClr val="C62326"/>
        </a:buClr>
        <a:buSzPct val="100000"/>
        <a:buFont typeface="Wingdings" charset="0"/>
        <a:buChar char="§"/>
        <a:defRPr kern="1200">
          <a:solidFill>
            <a:srgbClr val="7F7F7F"/>
          </a:solidFill>
          <a:latin typeface="+mn-lt"/>
          <a:ea typeface="ＭＳ Ｐゴシック" charset="0"/>
          <a:cs typeface="+mn-cs"/>
        </a:defRPr>
      </a:lvl4pPr>
      <a:lvl5pPr marL="1143000" indent="-285750" algn="l" rtl="0" eaLnBrk="1" fontAlgn="base" hangingPunct="1">
        <a:lnSpc>
          <a:spcPct val="90000"/>
        </a:lnSpc>
        <a:spcBef>
          <a:spcPts val="600"/>
        </a:spcBef>
        <a:spcAft>
          <a:spcPct val="0"/>
        </a:spcAft>
        <a:buClr>
          <a:srgbClr val="C62326"/>
        </a:buClr>
        <a:buSzPct val="100000"/>
        <a:buFont typeface="Wingdings" charset="0"/>
        <a:buChar char="§"/>
        <a:defRPr kern="1200">
          <a:solidFill>
            <a:srgbClr val="7F7F7F"/>
          </a:solidFill>
          <a:latin typeface="+mn-lt"/>
          <a:ea typeface="ＭＳ Ｐゴシック" charset="0"/>
          <a:cs typeface="+mn-cs"/>
        </a:defRPr>
      </a:lvl5pPr>
      <a:lvl6pPr marL="1207008"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gif"/><Relationship Id="rId1" Type="http://schemas.openxmlformats.org/officeDocument/2006/relationships/slideLayout" Target="../slideLayouts/slideLayout3.xml"/><Relationship Id="rId5" Type="http://schemas.openxmlformats.org/officeDocument/2006/relationships/image" Target="../media/image43.jpg"/><Relationship Id="rId4" Type="http://schemas.openxmlformats.org/officeDocument/2006/relationships/image" Target="../media/image42.gif"/></Relationships>
</file>

<file path=ppt/slides/_rels/slide33.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43.jpg"/><Relationship Id="rId5" Type="http://schemas.openxmlformats.org/officeDocument/2006/relationships/image" Target="../media/image42.gif"/><Relationship Id="rId4" Type="http://schemas.openxmlformats.org/officeDocument/2006/relationships/image" Target="../media/image41.gif"/></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gif"/><Relationship Id="rId1" Type="http://schemas.openxmlformats.org/officeDocument/2006/relationships/slideLayout" Target="../slideLayouts/slideLayout3.xml"/><Relationship Id="rId5" Type="http://schemas.openxmlformats.org/officeDocument/2006/relationships/image" Target="../media/image43.jpg"/><Relationship Id="rId4" Type="http://schemas.openxmlformats.org/officeDocument/2006/relationships/image" Target="../media/image42.gif"/></Relationships>
</file>

<file path=ppt/slides/_rels/slide36.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gif"/><Relationship Id="rId1" Type="http://schemas.openxmlformats.org/officeDocument/2006/relationships/slideLayout" Target="../slideLayouts/slideLayout3.xml"/><Relationship Id="rId5" Type="http://schemas.openxmlformats.org/officeDocument/2006/relationships/image" Target="../media/image43.jpg"/><Relationship Id="rId4" Type="http://schemas.openxmlformats.org/officeDocument/2006/relationships/image" Target="../media/image42.gi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7.xml"/><Relationship Id="rId1" Type="http://schemas.openxmlformats.org/officeDocument/2006/relationships/slideLayout" Target="../slideLayouts/slideLayout9.xml"/><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5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044431" y="3522518"/>
            <a:ext cx="8229600" cy="1489364"/>
          </a:xfrm>
        </p:spPr>
        <p:txBody>
          <a:bodyPr rtlCol="0">
            <a:normAutofit fontScale="92500" lnSpcReduction="20000"/>
          </a:bodyPr>
          <a:lstStyle/>
          <a:p>
            <a:pPr fontAlgn="auto">
              <a:spcAft>
                <a:spcPts val="0"/>
              </a:spcAft>
              <a:buFont typeface="Wingdings" charset="2"/>
              <a:buNone/>
              <a:defRPr/>
            </a:pPr>
            <a:r>
              <a:rPr lang="en-US" dirty="0" smtClean="0">
                <a:ea typeface="+mn-ea"/>
                <a:cs typeface="+mn-cs"/>
              </a:rPr>
              <a:t>Katrina l. </a:t>
            </a:r>
            <a:r>
              <a:rPr lang="en-US" dirty="0" err="1" smtClean="0">
                <a:ea typeface="+mn-ea"/>
                <a:cs typeface="+mn-cs"/>
              </a:rPr>
              <a:t>kelner</a:t>
            </a:r>
            <a:r>
              <a:rPr lang="en-US" dirty="0" smtClean="0">
                <a:ea typeface="+mn-ea"/>
                <a:cs typeface="+mn-cs"/>
              </a:rPr>
              <a:t>, </a:t>
            </a:r>
            <a:r>
              <a:rPr lang="en-US" dirty="0" err="1" smtClean="0">
                <a:ea typeface="+mn-ea"/>
                <a:cs typeface="+mn-cs"/>
              </a:rPr>
              <a:t>phd</a:t>
            </a:r>
            <a:endParaRPr lang="en-US" dirty="0" smtClean="0">
              <a:ea typeface="+mn-ea"/>
              <a:cs typeface="+mn-cs"/>
            </a:endParaRPr>
          </a:p>
          <a:p>
            <a:pPr fontAlgn="auto">
              <a:spcAft>
                <a:spcPts val="0"/>
              </a:spcAft>
              <a:buFont typeface="Wingdings" charset="2"/>
              <a:buNone/>
              <a:defRPr/>
            </a:pPr>
            <a:r>
              <a:rPr lang="en-US" dirty="0" smtClean="0">
                <a:ea typeface="+mn-ea"/>
                <a:cs typeface="+mn-cs"/>
              </a:rPr>
              <a:t>Editor, science translational medicine</a:t>
            </a:r>
          </a:p>
          <a:p>
            <a:pPr fontAlgn="auto">
              <a:spcAft>
                <a:spcPts val="0"/>
              </a:spcAft>
              <a:buFont typeface="Wingdings" charset="2"/>
              <a:buNone/>
              <a:defRPr/>
            </a:pPr>
            <a:r>
              <a:rPr lang="en-US" i="1" dirty="0" smtClean="0">
                <a:ea typeface="+mn-ea"/>
                <a:cs typeface="+mn-cs"/>
              </a:rPr>
              <a:t>Science</a:t>
            </a:r>
            <a:r>
              <a:rPr lang="en-US" dirty="0" smtClean="0">
                <a:ea typeface="+mn-ea"/>
                <a:cs typeface="+mn-cs"/>
              </a:rPr>
              <a:t> family of Journals</a:t>
            </a:r>
          </a:p>
          <a:p>
            <a:pPr fontAlgn="auto">
              <a:spcAft>
                <a:spcPts val="0"/>
              </a:spcAft>
              <a:buFont typeface="Wingdings" charset="2"/>
              <a:buNone/>
              <a:defRPr/>
            </a:pPr>
            <a:endParaRPr lang="en-US" dirty="0">
              <a:ea typeface="+mn-ea"/>
              <a:cs typeface="+mn-cs"/>
            </a:endParaRPr>
          </a:p>
          <a:p>
            <a:pPr fontAlgn="auto">
              <a:spcAft>
                <a:spcPts val="0"/>
              </a:spcAft>
              <a:buFont typeface="Wingdings" charset="2"/>
              <a:buNone/>
              <a:defRPr/>
            </a:pPr>
            <a:r>
              <a:rPr lang="en-US" dirty="0" smtClean="0">
                <a:ea typeface="+mn-ea"/>
                <a:cs typeface="+mn-cs"/>
              </a:rPr>
              <a:t>Kiki </a:t>
            </a:r>
            <a:r>
              <a:rPr lang="en-US" dirty="0" err="1" smtClean="0">
                <a:ea typeface="+mn-ea"/>
                <a:cs typeface="+mn-cs"/>
              </a:rPr>
              <a:t>forsythe</a:t>
            </a:r>
            <a:r>
              <a:rPr lang="en-US" dirty="0" smtClean="0">
                <a:ea typeface="+mn-ea"/>
                <a:cs typeface="+mn-cs"/>
              </a:rPr>
              <a:t>, MLS</a:t>
            </a:r>
          </a:p>
          <a:p>
            <a:pPr fontAlgn="auto">
              <a:spcAft>
                <a:spcPts val="0"/>
              </a:spcAft>
              <a:buFont typeface="Wingdings" charset="2"/>
              <a:buNone/>
              <a:defRPr/>
            </a:pPr>
            <a:r>
              <a:rPr lang="en-US" dirty="0" smtClean="0">
                <a:ea typeface="+mn-ea"/>
                <a:cs typeface="+mn-cs"/>
              </a:rPr>
              <a:t>Senior </a:t>
            </a:r>
            <a:r>
              <a:rPr lang="en-US" dirty="0" err="1" smtClean="0">
                <a:ea typeface="+mn-ea"/>
                <a:cs typeface="+mn-cs"/>
              </a:rPr>
              <a:t>publishER</a:t>
            </a:r>
            <a:r>
              <a:rPr lang="en-US" dirty="0" smtClean="0">
                <a:ea typeface="+mn-ea"/>
                <a:cs typeface="+mn-cs"/>
              </a:rPr>
              <a:t> Relations specialist</a:t>
            </a:r>
          </a:p>
          <a:p>
            <a:pPr fontAlgn="auto">
              <a:spcAft>
                <a:spcPts val="0"/>
              </a:spcAft>
              <a:defRPr/>
            </a:pPr>
            <a:r>
              <a:rPr lang="en-US" i="1" dirty="0"/>
              <a:t>Science</a:t>
            </a:r>
            <a:r>
              <a:rPr lang="en-US" dirty="0"/>
              <a:t> family of Journals</a:t>
            </a:r>
          </a:p>
          <a:p>
            <a:pPr fontAlgn="auto">
              <a:spcAft>
                <a:spcPts val="0"/>
              </a:spcAft>
              <a:buFont typeface="Wingdings" charset="2"/>
              <a:buNone/>
              <a:defRPr/>
            </a:pPr>
            <a:endParaRPr lang="en-US" dirty="0" smtClean="0">
              <a:ea typeface="+mn-ea"/>
              <a:cs typeface="+mn-cs"/>
            </a:endParaRPr>
          </a:p>
          <a:p>
            <a:pPr fontAlgn="auto">
              <a:spcAft>
                <a:spcPts val="0"/>
              </a:spcAft>
              <a:buFont typeface="Wingdings" charset="2"/>
              <a:buNone/>
              <a:defRPr/>
            </a:pPr>
            <a:endParaRPr lang="en-US" dirty="0">
              <a:ea typeface="+mn-ea"/>
              <a:cs typeface="+mn-cs"/>
            </a:endParaRPr>
          </a:p>
        </p:txBody>
      </p:sp>
      <p:sp>
        <p:nvSpPr>
          <p:cNvPr id="16386" name="Title 2"/>
          <p:cNvSpPr>
            <a:spLocks noGrp="1"/>
          </p:cNvSpPr>
          <p:nvPr>
            <p:ph type="ctrTitle"/>
          </p:nvPr>
        </p:nvSpPr>
        <p:spPr>
          <a:xfrm>
            <a:off x="1023649" y="633845"/>
            <a:ext cx="8229600" cy="2286000"/>
          </a:xfrm>
        </p:spPr>
        <p:txBody>
          <a:bodyPr/>
          <a:lstStyle/>
          <a:p>
            <a:r>
              <a:rPr lang="en-US" dirty="0" smtClean="0">
                <a:ln>
                  <a:noFill/>
                </a:ln>
                <a:latin typeface="Century Gothic" charset="0"/>
              </a:rPr>
              <a:t>Defining and Publishing </a:t>
            </a:r>
            <a:br>
              <a:rPr lang="en-US" dirty="0" smtClean="0">
                <a:ln>
                  <a:noFill/>
                </a:ln>
                <a:latin typeface="Century Gothic" charset="0"/>
              </a:rPr>
            </a:br>
            <a:r>
              <a:rPr lang="en-US" dirty="0">
                <a:ln>
                  <a:noFill/>
                </a:ln>
                <a:latin typeface="Century Gothic" charset="0"/>
              </a:rPr>
              <a:t>	</a:t>
            </a:r>
            <a:r>
              <a:rPr lang="en-US" dirty="0" smtClean="0">
                <a:ln>
                  <a:noFill/>
                </a:ln>
                <a:latin typeface="Century Gothic" charset="0"/>
              </a:rPr>
              <a:t>  Translational Medicine</a:t>
            </a:r>
            <a:endParaRPr lang="en-US" dirty="0">
              <a:ln>
                <a:noFill/>
              </a:ln>
              <a:latin typeface="Century Gothic"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6386" name="Title 2"/>
          <p:cNvSpPr>
            <a:spLocks noGrp="1"/>
          </p:cNvSpPr>
          <p:nvPr>
            <p:ph type="ctrTitle"/>
          </p:nvPr>
        </p:nvSpPr>
        <p:spPr>
          <a:xfrm>
            <a:off x="1101437" y="2836718"/>
            <a:ext cx="10411692" cy="2286000"/>
          </a:xfrm>
        </p:spPr>
        <p:txBody>
          <a:bodyPr>
            <a:noAutofit/>
          </a:bodyPr>
          <a:lstStyle/>
          <a:p>
            <a:r>
              <a:rPr lang="en-US" sz="2000" dirty="0" smtClean="0">
                <a:ln>
                  <a:noFill/>
                </a:ln>
                <a:latin typeface="Century Gothic" charset="0"/>
              </a:rPr>
              <a:t>Translational and Precision Medicine</a:t>
            </a:r>
            <a:br>
              <a:rPr lang="en-US" sz="2000" dirty="0" smtClean="0">
                <a:ln>
                  <a:noFill/>
                </a:ln>
                <a:latin typeface="Century Gothic" charset="0"/>
              </a:rPr>
            </a:br>
            <a:r>
              <a:rPr lang="en-US" sz="2000" dirty="0">
                <a:ln>
                  <a:noFill/>
                </a:ln>
                <a:latin typeface="Century Gothic" charset="0"/>
              </a:rPr>
              <a:t/>
            </a:r>
            <a:br>
              <a:rPr lang="en-US" sz="2000" dirty="0">
                <a:ln>
                  <a:noFill/>
                </a:ln>
                <a:latin typeface="Century Gothic" charset="0"/>
              </a:rPr>
            </a:br>
            <a:r>
              <a:rPr lang="en-US" sz="2000" dirty="0" smtClean="0">
                <a:ln>
                  <a:noFill/>
                </a:ln>
                <a:latin typeface="Century Gothic" charset="0"/>
              </a:rPr>
              <a:t>The expanding </a:t>
            </a:r>
            <a:r>
              <a:rPr lang="en-US" sz="2000" i="1" dirty="0" smtClean="0">
                <a:ln>
                  <a:noFill/>
                </a:ln>
                <a:latin typeface="Century Gothic" charset="0"/>
              </a:rPr>
              <a:t>Science</a:t>
            </a:r>
            <a:r>
              <a:rPr lang="en-US" sz="2000" dirty="0" smtClean="0">
                <a:ln>
                  <a:noFill/>
                </a:ln>
                <a:latin typeface="Century Gothic" charset="0"/>
              </a:rPr>
              <a:t> family of journals (Kiki Forsythe)</a:t>
            </a:r>
            <a:br>
              <a:rPr lang="en-US" sz="2000" dirty="0" smtClean="0">
                <a:ln>
                  <a:noFill/>
                </a:ln>
                <a:latin typeface="Century Gothic" charset="0"/>
              </a:rPr>
            </a:br>
            <a:r>
              <a:rPr lang="en-US" sz="2000" dirty="0">
                <a:ln>
                  <a:noFill/>
                </a:ln>
                <a:latin typeface="Century Gothic" charset="0"/>
              </a:rPr>
              <a:t/>
            </a:r>
            <a:br>
              <a:rPr lang="en-US" sz="2000" dirty="0">
                <a:ln>
                  <a:noFill/>
                </a:ln>
                <a:latin typeface="Century Gothic" charset="0"/>
              </a:rPr>
            </a:br>
            <a:r>
              <a:rPr lang="en-US" sz="2000" dirty="0" smtClean="0">
                <a:ln>
                  <a:noFill/>
                </a:ln>
                <a:latin typeface="Century Gothic" charset="0"/>
              </a:rPr>
              <a:t>Publishing in </a:t>
            </a:r>
            <a:r>
              <a:rPr lang="en-US" sz="2000" i="1" dirty="0" smtClean="0">
                <a:ln>
                  <a:noFill/>
                </a:ln>
                <a:latin typeface="Century Gothic" charset="0"/>
              </a:rPr>
              <a:t>Science</a:t>
            </a:r>
            <a:r>
              <a:rPr lang="en-US" sz="2000" dirty="0" smtClean="0">
                <a:ln>
                  <a:noFill/>
                </a:ln>
                <a:latin typeface="Century Gothic" charset="0"/>
              </a:rPr>
              <a:t> journals</a:t>
            </a:r>
            <a:br>
              <a:rPr lang="en-US" sz="2000" dirty="0" smtClean="0">
                <a:ln>
                  <a:noFill/>
                </a:ln>
                <a:latin typeface="Century Gothic" charset="0"/>
              </a:rPr>
            </a:br>
            <a:endParaRPr lang="en-US" sz="2000" dirty="0">
              <a:ln>
                <a:noFill/>
              </a:ln>
              <a:latin typeface="Century Gothic" charset="0"/>
            </a:endParaRPr>
          </a:p>
        </p:txBody>
      </p:sp>
    </p:spTree>
    <p:extLst>
      <p:ext uri="{BB962C8B-B14F-4D97-AF65-F5344CB8AC3E}">
        <p14:creationId xmlns:p14="http://schemas.microsoft.com/office/powerpoint/2010/main" val="2721960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4765" y="0"/>
            <a:ext cx="9144000" cy="1371600"/>
          </a:xfrm>
        </p:spPr>
        <p:txBody>
          <a:bodyPr>
            <a:normAutofit/>
          </a:bodyPr>
          <a:lstStyle/>
          <a:p>
            <a:pPr algn="ctr"/>
            <a:r>
              <a:rPr lang="en-US" dirty="0">
                <a:solidFill>
                  <a:schemeClr val="bg1"/>
                </a:solidFill>
              </a:rPr>
              <a:t>Defining Translational </a:t>
            </a:r>
            <a:r>
              <a:rPr lang="en-US" dirty="0" smtClean="0">
                <a:solidFill>
                  <a:schemeClr val="bg1"/>
                </a:solidFill>
              </a:rPr>
              <a:t>Research: Standard Definition</a:t>
            </a:r>
            <a:endParaRPr lang="en-US" dirty="0">
              <a:solidFill>
                <a:schemeClr val="bg1"/>
              </a:solidFill>
            </a:endParaRPr>
          </a:p>
        </p:txBody>
      </p:sp>
      <p:sp>
        <p:nvSpPr>
          <p:cNvPr id="5" name="Content Placeholder 2"/>
          <p:cNvSpPr>
            <a:spLocks noGrp="1"/>
          </p:cNvSpPr>
          <p:nvPr/>
        </p:nvSpPr>
        <p:spPr bwMode="auto">
          <a:xfrm>
            <a:off x="266144" y="1766882"/>
            <a:ext cx="9344766" cy="11731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42888" indent="-242888" algn="l" defTabSz="652463" rtl="0" eaLnBrk="0" fontAlgn="base" hangingPunct="0">
              <a:spcBef>
                <a:spcPct val="20000"/>
              </a:spcBef>
              <a:spcAft>
                <a:spcPct val="20000"/>
              </a:spcAft>
              <a:buFont typeface="Wingdings" charset="0"/>
              <a:buChar char="l"/>
              <a:defRPr sz="1400">
                <a:solidFill>
                  <a:schemeClr val="tx1"/>
                </a:solidFill>
                <a:latin typeface="+mn-lt"/>
                <a:ea typeface="ＭＳ Ｐゴシック" pitchFamily="-106" charset="-128"/>
                <a:cs typeface="ＭＳ Ｐゴシック" pitchFamily="-106" charset="-128"/>
              </a:defRPr>
            </a:lvl1pPr>
            <a:lvl2pPr marL="569913" indent="-246063" algn="l" defTabSz="652463" rtl="0" eaLnBrk="0" fontAlgn="base" hangingPunct="0">
              <a:spcBef>
                <a:spcPct val="20000"/>
              </a:spcBef>
              <a:spcAft>
                <a:spcPct val="20000"/>
              </a:spcAft>
              <a:buClr>
                <a:schemeClr val="tx1"/>
              </a:buClr>
              <a:buFont typeface="Wingdings" charset="0"/>
              <a:buChar char="l"/>
              <a:defRPr sz="1300">
                <a:solidFill>
                  <a:schemeClr val="tx1"/>
                </a:solidFill>
                <a:latin typeface="+mn-lt"/>
                <a:ea typeface="ＭＳ Ｐゴシック" pitchFamily="-106" charset="-128"/>
              </a:defRPr>
            </a:lvl2pPr>
            <a:lvl3pPr marL="895350" indent="-244475" algn="l" defTabSz="652463" rtl="0" eaLnBrk="0" fontAlgn="base" hangingPunct="0">
              <a:spcBef>
                <a:spcPct val="20000"/>
              </a:spcBef>
              <a:spcAft>
                <a:spcPct val="20000"/>
              </a:spcAft>
              <a:buFont typeface="Wingdings" charset="0"/>
              <a:buChar char="l"/>
              <a:defRPr sz="1300">
                <a:solidFill>
                  <a:schemeClr val="tx1"/>
                </a:solidFill>
                <a:latin typeface="+mn-lt"/>
                <a:ea typeface="ＭＳ Ｐゴシック" pitchFamily="-106" charset="-128"/>
              </a:defRPr>
            </a:lvl3pPr>
            <a:lvl4pPr marL="1147763" indent="-169863" algn="l" defTabSz="652463" rtl="0" eaLnBrk="0" fontAlgn="base" hangingPunct="0">
              <a:spcBef>
                <a:spcPct val="20000"/>
              </a:spcBef>
              <a:spcAft>
                <a:spcPct val="20000"/>
              </a:spcAft>
              <a:buClr>
                <a:schemeClr val="tx1"/>
              </a:buClr>
              <a:buSzPct val="130000"/>
              <a:buFont typeface="Times" charset="0"/>
              <a:buChar char="•"/>
              <a:defRPr sz="1300">
                <a:solidFill>
                  <a:schemeClr val="tx1"/>
                </a:solidFill>
                <a:latin typeface="+mn-lt"/>
                <a:ea typeface="ＭＳ Ｐゴシック" pitchFamily="-106" charset="-128"/>
              </a:defRPr>
            </a:lvl4pPr>
            <a:lvl5pPr marL="1431925" indent="-168275" algn="l" defTabSz="652463" rtl="0" eaLnBrk="0" fontAlgn="base" hangingPunct="0">
              <a:spcBef>
                <a:spcPct val="20000"/>
              </a:spcBef>
              <a:spcAft>
                <a:spcPct val="20000"/>
              </a:spcAft>
              <a:buSzPct val="130000"/>
              <a:buFont typeface="Times" charset="0"/>
              <a:buChar char="•"/>
              <a:defRPr sz="1300">
                <a:solidFill>
                  <a:schemeClr val="tx1"/>
                </a:solidFill>
                <a:latin typeface="+mn-lt"/>
                <a:ea typeface="ＭＳ Ｐゴシック" pitchFamily="-106" charset="-128"/>
              </a:defRPr>
            </a:lvl5pPr>
            <a:lvl6pPr marL="2462213" indent="-234950" algn="l" rtl="0" fontAlgn="base">
              <a:spcBef>
                <a:spcPct val="20000"/>
              </a:spcBef>
              <a:spcAft>
                <a:spcPct val="20000"/>
              </a:spcAft>
              <a:buSzPct val="130000"/>
              <a:buFont typeface="Times" pitchFamily="18" charset="0"/>
              <a:buChar char="•"/>
              <a:defRPr>
                <a:solidFill>
                  <a:schemeClr val="tx1"/>
                </a:solidFill>
                <a:latin typeface="+mn-lt"/>
              </a:defRPr>
            </a:lvl6pPr>
            <a:lvl7pPr marL="2919413" indent="-234950" algn="l" rtl="0" fontAlgn="base">
              <a:spcBef>
                <a:spcPct val="20000"/>
              </a:spcBef>
              <a:spcAft>
                <a:spcPct val="20000"/>
              </a:spcAft>
              <a:buSzPct val="130000"/>
              <a:buFont typeface="Times" pitchFamily="18" charset="0"/>
              <a:buChar char="•"/>
              <a:defRPr>
                <a:solidFill>
                  <a:schemeClr val="tx1"/>
                </a:solidFill>
                <a:latin typeface="+mn-lt"/>
              </a:defRPr>
            </a:lvl7pPr>
            <a:lvl8pPr marL="3376613" indent="-234950" algn="l" rtl="0" fontAlgn="base">
              <a:spcBef>
                <a:spcPct val="20000"/>
              </a:spcBef>
              <a:spcAft>
                <a:spcPct val="20000"/>
              </a:spcAft>
              <a:buSzPct val="130000"/>
              <a:buFont typeface="Times" pitchFamily="18" charset="0"/>
              <a:buChar char="•"/>
              <a:defRPr>
                <a:solidFill>
                  <a:schemeClr val="tx1"/>
                </a:solidFill>
                <a:latin typeface="+mn-lt"/>
              </a:defRPr>
            </a:lvl8pPr>
            <a:lvl9pPr marL="3833813" indent="-234950" algn="l" rtl="0" fontAlgn="base">
              <a:spcBef>
                <a:spcPct val="20000"/>
              </a:spcBef>
              <a:spcAft>
                <a:spcPct val="20000"/>
              </a:spcAft>
              <a:buSzPct val="130000"/>
              <a:buFont typeface="Times" pitchFamily="18" charset="0"/>
              <a:buChar char="•"/>
              <a:defRPr>
                <a:solidFill>
                  <a:schemeClr val="tx1"/>
                </a:solidFill>
                <a:latin typeface="+mn-lt"/>
              </a:defRPr>
            </a:lvl9pPr>
          </a:lstStyle>
          <a:p>
            <a:pPr>
              <a:buFont typeface="Wingdings" charset="0"/>
              <a:buNone/>
            </a:pPr>
            <a:r>
              <a:rPr lang="en-US" sz="1800" b="1" dirty="0">
                <a:solidFill>
                  <a:schemeClr val="bg1"/>
                </a:solidFill>
                <a:ea typeface="ＭＳ Ｐゴシック" charset="0"/>
                <a:cs typeface="ＭＳ Ｐゴシック" charset="0"/>
              </a:rPr>
              <a:t>BASIC </a:t>
            </a:r>
          </a:p>
          <a:p>
            <a:pPr>
              <a:buFont typeface="Wingdings" charset="0"/>
              <a:buNone/>
            </a:pPr>
            <a:r>
              <a:rPr lang="en-US" sz="1800" b="1" dirty="0">
                <a:solidFill>
                  <a:schemeClr val="bg1"/>
                </a:solidFill>
                <a:ea typeface="ＭＳ Ｐゴシック" charset="0"/>
                <a:cs typeface="ＭＳ Ｐゴシック" charset="0"/>
              </a:rPr>
              <a:t>BIOMEDICAL</a:t>
            </a:r>
          </a:p>
          <a:p>
            <a:pPr>
              <a:buFont typeface="Wingdings" charset="0"/>
              <a:buNone/>
            </a:pPr>
            <a:r>
              <a:rPr lang="en-US" sz="1800" b="1" dirty="0">
                <a:solidFill>
                  <a:schemeClr val="bg1"/>
                </a:solidFill>
                <a:ea typeface="ＭＳ Ｐゴシック" charset="0"/>
                <a:cs typeface="ＭＳ Ｐゴシック" charset="0"/>
              </a:rPr>
              <a:t>RESEARCH</a:t>
            </a:r>
          </a:p>
        </p:txBody>
      </p:sp>
      <p:sp>
        <p:nvSpPr>
          <p:cNvPr id="7" name="Rectangle 6"/>
          <p:cNvSpPr/>
          <p:nvPr/>
        </p:nvSpPr>
        <p:spPr>
          <a:xfrm>
            <a:off x="3398458" y="1847008"/>
            <a:ext cx="1686680" cy="646331"/>
          </a:xfrm>
          <a:prstGeom prst="rect">
            <a:avLst/>
          </a:prstGeom>
        </p:spPr>
        <p:txBody>
          <a:bodyPr wrap="none">
            <a:spAutoFit/>
          </a:bodyPr>
          <a:lstStyle/>
          <a:p>
            <a:r>
              <a:rPr lang="en-US" b="1" dirty="0" smtClean="0">
                <a:solidFill>
                  <a:schemeClr val="bg1"/>
                </a:solidFill>
              </a:rPr>
              <a:t>PRECLINICAL </a:t>
            </a:r>
          </a:p>
          <a:p>
            <a:r>
              <a:rPr lang="en-US" b="1" dirty="0" smtClean="0">
                <a:solidFill>
                  <a:schemeClr val="bg1"/>
                </a:solidFill>
              </a:rPr>
              <a:t>RESEARCH</a:t>
            </a:r>
            <a:endParaRPr lang="en-US" sz="1200" b="1" dirty="0">
              <a:solidFill>
                <a:schemeClr val="bg1"/>
              </a:solidFill>
              <a:latin typeface="Arial" charset="0"/>
            </a:endParaRPr>
          </a:p>
        </p:txBody>
      </p:sp>
      <p:sp>
        <p:nvSpPr>
          <p:cNvPr id="8" name="TextBox 7"/>
          <p:cNvSpPr txBox="1"/>
          <p:nvPr/>
        </p:nvSpPr>
        <p:spPr>
          <a:xfrm>
            <a:off x="6553049" y="1826175"/>
            <a:ext cx="1890414" cy="646331"/>
          </a:xfrm>
          <a:prstGeom prst="rect">
            <a:avLst/>
          </a:prstGeom>
          <a:noFill/>
        </p:spPr>
        <p:txBody>
          <a:bodyPr wrap="square">
            <a:spAutoFit/>
          </a:bodyPr>
          <a:lstStyle/>
          <a:p>
            <a:pPr>
              <a:defRPr/>
            </a:pPr>
            <a:r>
              <a:rPr lang="en-US" b="1" kern="1200" dirty="0">
                <a:solidFill>
                  <a:schemeClr val="bg1"/>
                </a:solidFill>
                <a:ea typeface="+mn-ea"/>
                <a:cs typeface="+mn-cs"/>
              </a:rPr>
              <a:t>CLINICAL</a:t>
            </a:r>
          </a:p>
          <a:p>
            <a:pPr>
              <a:defRPr/>
            </a:pPr>
            <a:r>
              <a:rPr lang="en-US" b="1" kern="1200" dirty="0">
                <a:solidFill>
                  <a:schemeClr val="bg1"/>
                </a:solidFill>
                <a:ea typeface="+mn-ea"/>
                <a:cs typeface="+mn-cs"/>
              </a:rPr>
              <a:t>TRIALS</a:t>
            </a:r>
          </a:p>
        </p:txBody>
      </p:sp>
      <p:sp>
        <p:nvSpPr>
          <p:cNvPr id="9" name="TextBox 8"/>
          <p:cNvSpPr txBox="1"/>
          <p:nvPr/>
        </p:nvSpPr>
        <p:spPr>
          <a:xfrm>
            <a:off x="9345770" y="1949763"/>
            <a:ext cx="2843055" cy="369332"/>
          </a:xfrm>
          <a:prstGeom prst="rect">
            <a:avLst/>
          </a:prstGeom>
          <a:noFill/>
        </p:spPr>
        <p:txBody>
          <a:bodyPr wrap="square">
            <a:spAutoFit/>
          </a:bodyPr>
          <a:lstStyle/>
          <a:p>
            <a:pPr>
              <a:defRPr/>
            </a:pPr>
            <a:r>
              <a:rPr lang="en-US" b="1" kern="1200" dirty="0">
                <a:solidFill>
                  <a:schemeClr val="bg1"/>
                </a:solidFill>
                <a:ea typeface="+mn-ea"/>
                <a:cs typeface="+mn-cs"/>
              </a:rPr>
              <a:t>IMPLEMENTATION</a:t>
            </a:r>
          </a:p>
        </p:txBody>
      </p:sp>
      <p:sp>
        <p:nvSpPr>
          <p:cNvPr id="10" name="Right Arrow 9"/>
          <p:cNvSpPr/>
          <p:nvPr/>
        </p:nvSpPr>
        <p:spPr bwMode="auto">
          <a:xfrm>
            <a:off x="2467848" y="2011438"/>
            <a:ext cx="711015" cy="228600"/>
          </a:xfrm>
          <a:prstGeom prst="rightArrow">
            <a:avLst/>
          </a:prstGeom>
          <a:solidFill>
            <a:schemeClr val="accent2"/>
          </a:solidFill>
          <a:ln w="9525" cap="flat" cmpd="sng" algn="ctr">
            <a:solidFill>
              <a:schemeClr val="tx1"/>
            </a:solidFill>
            <a:prstDash val="solid"/>
            <a:round/>
            <a:headEnd type="none" w="med" len="med"/>
            <a:tailEnd type="none" w="med" len="med"/>
          </a:ln>
          <a:effectLst/>
        </p:spPr>
        <p:txBody>
          <a:bodyPr wrap="none" lIns="90000" tIns="46800" rIns="90000" bIns="46800" anchor="ctr"/>
          <a:lstStyle/>
          <a:p>
            <a:pPr>
              <a:defRPr/>
            </a:pPr>
            <a:endParaRPr lang="en-US" sz="1200" kern="1200">
              <a:solidFill>
                <a:srgbClr val="FF0000"/>
              </a:solidFill>
              <a:latin typeface="+mj-lt"/>
              <a:ea typeface="+mn-ea"/>
              <a:cs typeface="+mn-cs"/>
            </a:endParaRPr>
          </a:p>
        </p:txBody>
      </p:sp>
      <p:sp>
        <p:nvSpPr>
          <p:cNvPr id="11" name="Right Arrow 10"/>
          <p:cNvSpPr/>
          <p:nvPr/>
        </p:nvSpPr>
        <p:spPr bwMode="auto">
          <a:xfrm>
            <a:off x="5559170" y="2011439"/>
            <a:ext cx="711015" cy="250211"/>
          </a:xfrm>
          <a:prstGeom prst="rightArrow">
            <a:avLst/>
          </a:prstGeom>
          <a:solidFill>
            <a:schemeClr val="accent2"/>
          </a:solidFill>
          <a:ln w="9525" cap="flat" cmpd="sng" algn="ctr">
            <a:solidFill>
              <a:schemeClr val="tx1"/>
            </a:solidFill>
            <a:prstDash val="solid"/>
            <a:round/>
            <a:headEnd type="none" w="med" len="med"/>
            <a:tailEnd type="none" w="med" len="med"/>
          </a:ln>
          <a:effectLst/>
        </p:spPr>
        <p:txBody>
          <a:bodyPr wrap="none" lIns="90000" tIns="46800" rIns="90000" bIns="46800" anchor="ctr"/>
          <a:lstStyle/>
          <a:p>
            <a:pPr>
              <a:defRPr/>
            </a:pPr>
            <a:endParaRPr lang="en-US" sz="1200" kern="1200">
              <a:latin typeface="+mj-lt"/>
              <a:ea typeface="+mn-ea"/>
              <a:cs typeface="+mn-cs"/>
            </a:endParaRPr>
          </a:p>
        </p:txBody>
      </p:sp>
      <p:sp>
        <p:nvSpPr>
          <p:cNvPr id="12" name="Right Arrow 11"/>
          <p:cNvSpPr/>
          <p:nvPr/>
        </p:nvSpPr>
        <p:spPr bwMode="auto">
          <a:xfrm>
            <a:off x="8443463" y="2033049"/>
            <a:ext cx="711015" cy="228600"/>
          </a:xfrm>
          <a:prstGeom prst="rightArrow">
            <a:avLst/>
          </a:prstGeom>
          <a:solidFill>
            <a:schemeClr val="accent2"/>
          </a:solidFill>
          <a:ln w="9525" cap="flat" cmpd="sng" algn="ctr">
            <a:solidFill>
              <a:schemeClr val="tx1"/>
            </a:solidFill>
            <a:prstDash val="solid"/>
            <a:round/>
            <a:headEnd type="none" w="med" len="med"/>
            <a:tailEnd type="none" w="med" len="med"/>
          </a:ln>
          <a:effectLst/>
        </p:spPr>
        <p:txBody>
          <a:bodyPr wrap="none" lIns="90000" tIns="46800" rIns="90000" bIns="46800" anchor="ctr"/>
          <a:lstStyle/>
          <a:p>
            <a:pPr>
              <a:defRPr/>
            </a:pPr>
            <a:endParaRPr lang="en-US" sz="1200" kern="1200">
              <a:latin typeface="+mj-lt"/>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033" y="3847314"/>
            <a:ext cx="246315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tibiotics2513.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551811" y="3771114"/>
            <a:ext cx="2302334"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763623" y="3746368"/>
            <a:ext cx="2490667"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ight Arrow 16"/>
          <p:cNvSpPr/>
          <p:nvPr/>
        </p:nvSpPr>
        <p:spPr bwMode="auto">
          <a:xfrm flipV="1">
            <a:off x="3311731" y="4411917"/>
            <a:ext cx="711015" cy="254375"/>
          </a:xfrm>
          <a:prstGeom prst="rightArrow">
            <a:avLst/>
          </a:prstGeom>
          <a:solidFill>
            <a:schemeClr val="accent2"/>
          </a:solidFill>
          <a:ln w="9525" cap="flat" cmpd="sng" algn="ctr">
            <a:solidFill>
              <a:schemeClr val="tx1"/>
            </a:solidFill>
            <a:prstDash val="solid"/>
            <a:round/>
            <a:headEnd type="none" w="med" len="med"/>
            <a:tailEnd type="none" w="med" len="med"/>
          </a:ln>
          <a:effectLst/>
        </p:spPr>
        <p:txBody>
          <a:bodyPr wrap="none" lIns="90000" tIns="46800" rIns="90000" bIns="46800" anchor="ctr"/>
          <a:lstStyle/>
          <a:p>
            <a:pPr>
              <a:defRPr/>
            </a:pPr>
            <a:endParaRPr lang="en-US" sz="1200" kern="1200">
              <a:solidFill>
                <a:srgbClr val="FF0000"/>
              </a:solidFill>
              <a:latin typeface="+mj-lt"/>
              <a:ea typeface="+mn-ea"/>
              <a:cs typeface="+mn-cs"/>
            </a:endParaRPr>
          </a:p>
        </p:txBody>
      </p:sp>
      <p:sp>
        <p:nvSpPr>
          <p:cNvPr id="18" name="Right Arrow 17"/>
          <p:cNvSpPr/>
          <p:nvPr/>
        </p:nvSpPr>
        <p:spPr bwMode="auto">
          <a:xfrm flipV="1">
            <a:off x="7647886" y="4411917"/>
            <a:ext cx="711015" cy="254375"/>
          </a:xfrm>
          <a:prstGeom prst="rightArrow">
            <a:avLst/>
          </a:prstGeom>
          <a:solidFill>
            <a:schemeClr val="accent2"/>
          </a:solidFill>
          <a:ln w="9525" cap="flat" cmpd="sng" algn="ctr">
            <a:solidFill>
              <a:schemeClr val="tx1"/>
            </a:solidFill>
            <a:prstDash val="solid"/>
            <a:round/>
            <a:headEnd type="none" w="med" len="med"/>
            <a:tailEnd type="none" w="med" len="med"/>
          </a:ln>
          <a:effectLst/>
        </p:spPr>
        <p:txBody>
          <a:bodyPr wrap="none" lIns="90000" tIns="46800" rIns="90000" bIns="46800" anchor="ctr"/>
          <a:lstStyle/>
          <a:p>
            <a:pPr>
              <a:defRPr/>
            </a:pPr>
            <a:endParaRPr lang="en-US" sz="1200" kern="1200">
              <a:solidFill>
                <a:srgbClr val="FF0000"/>
              </a:solidFill>
              <a:latin typeface="+mj-lt"/>
              <a:ea typeface="+mn-ea"/>
              <a:cs typeface="+mn-cs"/>
            </a:endParaRPr>
          </a:p>
        </p:txBody>
      </p:sp>
      <p:sp>
        <p:nvSpPr>
          <p:cNvPr id="3" name="TextBox 2"/>
          <p:cNvSpPr txBox="1"/>
          <p:nvPr/>
        </p:nvSpPr>
        <p:spPr>
          <a:xfrm>
            <a:off x="816821" y="5747462"/>
            <a:ext cx="1291589" cy="369332"/>
          </a:xfrm>
          <a:prstGeom prst="rect">
            <a:avLst/>
          </a:prstGeom>
          <a:noFill/>
        </p:spPr>
        <p:txBody>
          <a:bodyPr wrap="square" rtlCol="0">
            <a:spAutoFit/>
          </a:bodyPr>
          <a:lstStyle/>
          <a:p>
            <a:r>
              <a:rPr lang="en-US" b="1" dirty="0" smtClean="0">
                <a:solidFill>
                  <a:schemeClr val="bg1"/>
                </a:solidFill>
              </a:rPr>
              <a:t>BENCH</a:t>
            </a:r>
            <a:endParaRPr lang="en-US" b="1" dirty="0">
              <a:solidFill>
                <a:schemeClr val="bg1"/>
              </a:solidFill>
            </a:endParaRPr>
          </a:p>
        </p:txBody>
      </p:sp>
      <p:sp>
        <p:nvSpPr>
          <p:cNvPr id="19" name="TextBox 18"/>
          <p:cNvSpPr txBox="1"/>
          <p:nvPr/>
        </p:nvSpPr>
        <p:spPr>
          <a:xfrm>
            <a:off x="5039776" y="5745139"/>
            <a:ext cx="1600658" cy="369332"/>
          </a:xfrm>
          <a:prstGeom prst="rect">
            <a:avLst/>
          </a:prstGeom>
          <a:noFill/>
        </p:spPr>
        <p:txBody>
          <a:bodyPr wrap="square" rtlCol="0">
            <a:spAutoFit/>
          </a:bodyPr>
          <a:lstStyle/>
          <a:p>
            <a:r>
              <a:rPr lang="en-US" b="1" dirty="0" smtClean="0">
                <a:solidFill>
                  <a:schemeClr val="bg1"/>
                </a:solidFill>
              </a:rPr>
              <a:t>BUSINESS</a:t>
            </a:r>
            <a:endParaRPr lang="en-US" b="1" dirty="0">
              <a:solidFill>
                <a:schemeClr val="bg1"/>
              </a:solidFill>
            </a:endParaRPr>
          </a:p>
        </p:txBody>
      </p:sp>
      <p:sp>
        <p:nvSpPr>
          <p:cNvPr id="20" name="TextBox 19"/>
          <p:cNvSpPr txBox="1"/>
          <p:nvPr/>
        </p:nvSpPr>
        <p:spPr>
          <a:xfrm>
            <a:off x="9345769" y="5747462"/>
            <a:ext cx="1557038" cy="369332"/>
          </a:xfrm>
          <a:prstGeom prst="rect">
            <a:avLst/>
          </a:prstGeom>
          <a:noFill/>
        </p:spPr>
        <p:txBody>
          <a:bodyPr wrap="square" rtlCol="0">
            <a:spAutoFit/>
          </a:bodyPr>
          <a:lstStyle/>
          <a:p>
            <a:r>
              <a:rPr lang="en-US" b="1" dirty="0" smtClean="0">
                <a:solidFill>
                  <a:schemeClr val="bg1"/>
                </a:solidFill>
              </a:rPr>
              <a:t>BEDSIDE</a:t>
            </a:r>
            <a:endParaRPr lang="en-US" b="1" dirty="0">
              <a:solidFill>
                <a:schemeClr val="bg1"/>
              </a:solidFill>
            </a:endParaRPr>
          </a:p>
        </p:txBody>
      </p:sp>
    </p:spTree>
    <p:extLst>
      <p:ext uri="{BB962C8B-B14F-4D97-AF65-F5344CB8AC3E}">
        <p14:creationId xmlns:p14="http://schemas.microsoft.com/office/powerpoint/2010/main" val="10436949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anim calcmode="lin" valueType="num">
                                      <p:cBhvr additive="base">
                                        <p:cTn id="1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29030" y="241017"/>
            <a:ext cx="10876848" cy="1077218"/>
          </a:xfrm>
          <a:prstGeom prst="rect">
            <a:avLst/>
          </a:prstGeom>
          <a:noFill/>
        </p:spPr>
        <p:txBody>
          <a:bodyPr wrap="square" rtlCol="0">
            <a:spAutoFit/>
          </a:bodyPr>
          <a:lstStyle/>
          <a:p>
            <a:pPr algn="ctr"/>
            <a:r>
              <a:rPr lang="en-US" sz="3200" b="1" dirty="0" smtClean="0">
                <a:solidFill>
                  <a:schemeClr val="bg1"/>
                </a:solidFill>
                <a:latin typeface="+mj-lt"/>
              </a:rPr>
              <a:t>Defining Translational Research:</a:t>
            </a:r>
          </a:p>
          <a:p>
            <a:pPr algn="ctr"/>
            <a:r>
              <a:rPr lang="en-US" sz="3200" b="1" dirty="0" smtClean="0">
                <a:solidFill>
                  <a:schemeClr val="bg1"/>
                </a:solidFill>
                <a:latin typeface="+mj-lt"/>
              </a:rPr>
              <a:t>More Complicated Definition</a:t>
            </a:r>
            <a:endParaRPr lang="en-US" sz="3200" b="1" dirty="0">
              <a:solidFill>
                <a:schemeClr val="bg1"/>
              </a:solidFill>
              <a:latin typeface="+mj-lt"/>
            </a:endParaRPr>
          </a:p>
        </p:txBody>
      </p:sp>
      <p:sp>
        <p:nvSpPr>
          <p:cNvPr id="5" name="TextBox 4"/>
          <p:cNvSpPr txBox="1"/>
          <p:nvPr/>
        </p:nvSpPr>
        <p:spPr>
          <a:xfrm>
            <a:off x="2034491" y="1778000"/>
            <a:ext cx="9757853" cy="769441"/>
          </a:xfrm>
          <a:prstGeom prst="rect">
            <a:avLst/>
          </a:prstGeom>
          <a:noFill/>
        </p:spPr>
        <p:txBody>
          <a:bodyPr wrap="square" rtlCol="0">
            <a:spAutoFit/>
          </a:bodyPr>
          <a:lstStyle/>
          <a:p>
            <a:r>
              <a:rPr lang="en-US" sz="2000" b="1" dirty="0" smtClean="0">
                <a:solidFill>
                  <a:schemeClr val="bg1"/>
                </a:solidFill>
                <a:ea typeface="ＭＳ Ｐゴシック" charset="0"/>
                <a:cs typeface="Arial" charset="0"/>
              </a:rPr>
              <a:t>Research </a:t>
            </a:r>
            <a:r>
              <a:rPr lang="en-US" sz="2000" b="1" dirty="0">
                <a:solidFill>
                  <a:schemeClr val="bg1"/>
                </a:solidFill>
                <a:ea typeface="ＭＳ Ｐゴシック" charset="0"/>
                <a:cs typeface="Arial" charset="0"/>
              </a:rPr>
              <a:t>that moves basic and preclinical biomedical or </a:t>
            </a:r>
            <a:r>
              <a:rPr lang="en-US" sz="2400" b="1" u="sng" dirty="0">
                <a:solidFill>
                  <a:schemeClr val="bg1"/>
                </a:solidFill>
                <a:ea typeface="ＭＳ Ｐゴシック" charset="0"/>
                <a:cs typeface="Arial" charset="0"/>
              </a:rPr>
              <a:t>engineering</a:t>
            </a:r>
            <a:r>
              <a:rPr lang="en-US" sz="2400" b="1" dirty="0">
                <a:solidFill>
                  <a:schemeClr val="bg1"/>
                </a:solidFill>
                <a:ea typeface="ＭＳ Ｐゴシック" charset="0"/>
                <a:cs typeface="Arial" charset="0"/>
              </a:rPr>
              <a:t> </a:t>
            </a:r>
            <a:r>
              <a:rPr lang="en-US" sz="2000" b="1" dirty="0">
                <a:solidFill>
                  <a:schemeClr val="bg1"/>
                </a:solidFill>
                <a:ea typeface="ＭＳ Ｐゴシック" charset="0"/>
                <a:cs typeface="Arial" charset="0"/>
              </a:rPr>
              <a:t>science discoveries toward improved patient </a:t>
            </a:r>
            <a:r>
              <a:rPr lang="en-US" sz="2000" b="1" dirty="0" smtClean="0">
                <a:solidFill>
                  <a:schemeClr val="bg1"/>
                </a:solidFill>
                <a:cs typeface="Arial" charset="0"/>
              </a:rPr>
              <a:t>care</a:t>
            </a:r>
            <a:endParaRPr lang="en-US" sz="2000" b="1" dirty="0">
              <a:solidFill>
                <a:schemeClr val="bg1"/>
              </a:solidFill>
            </a:endParaRPr>
          </a:p>
        </p:txBody>
      </p:sp>
      <p:sp>
        <p:nvSpPr>
          <p:cNvPr id="7" name="TextBox 6"/>
          <p:cNvSpPr txBox="1"/>
          <p:nvPr/>
        </p:nvSpPr>
        <p:spPr>
          <a:xfrm>
            <a:off x="629030" y="3287906"/>
            <a:ext cx="9209334" cy="781752"/>
          </a:xfrm>
          <a:prstGeom prst="rect">
            <a:avLst/>
          </a:prstGeom>
          <a:noFill/>
        </p:spPr>
        <p:txBody>
          <a:bodyPr wrap="square" rtlCol="0">
            <a:spAutoFit/>
          </a:bodyPr>
          <a:lstStyle/>
          <a:p>
            <a:pPr marL="244475" indent="-244475">
              <a:lnSpc>
                <a:spcPct val="80000"/>
              </a:lnSpc>
              <a:buSzPct val="60000"/>
            </a:pPr>
            <a:r>
              <a:rPr lang="en-US" sz="2000" b="1" dirty="0">
                <a:solidFill>
                  <a:schemeClr val="bg1"/>
                </a:solidFill>
                <a:ea typeface="ＭＳ Ｐゴシック" charset="0"/>
                <a:cs typeface="Arial" charset="0"/>
              </a:rPr>
              <a:t>C</a:t>
            </a:r>
            <a:r>
              <a:rPr lang="en-US" sz="2000" b="1" dirty="0" smtClean="0">
                <a:solidFill>
                  <a:schemeClr val="bg1"/>
                </a:solidFill>
                <a:ea typeface="ＭＳ Ｐゴシック" charset="0"/>
                <a:cs typeface="Arial" charset="0"/>
              </a:rPr>
              <a:t>linical observations that are moved </a:t>
            </a:r>
            <a:r>
              <a:rPr lang="en-US" sz="2800" b="1" u="sng" dirty="0">
                <a:solidFill>
                  <a:schemeClr val="bg1"/>
                </a:solidFill>
                <a:ea typeface="ＭＳ Ｐゴシック" charset="0"/>
                <a:cs typeface="Arial" charset="0"/>
              </a:rPr>
              <a:t>back into </a:t>
            </a:r>
            <a:r>
              <a:rPr lang="en-US" sz="2800" b="1" u="sng" dirty="0" smtClean="0">
                <a:solidFill>
                  <a:schemeClr val="bg1"/>
                </a:solidFill>
                <a:ea typeface="ＭＳ Ｐゴシック" charset="0"/>
                <a:cs typeface="Arial" charset="0"/>
              </a:rPr>
              <a:t>the research </a:t>
            </a:r>
            <a:r>
              <a:rPr lang="en-US" sz="2800" b="1" u="sng" dirty="0">
                <a:solidFill>
                  <a:schemeClr val="bg1"/>
                </a:solidFill>
                <a:ea typeface="ＭＳ Ｐゴシック" charset="0"/>
                <a:cs typeface="Arial" charset="0"/>
              </a:rPr>
              <a:t>lab </a:t>
            </a:r>
            <a:r>
              <a:rPr lang="en-US" sz="2000" b="1" dirty="0">
                <a:solidFill>
                  <a:schemeClr val="bg1"/>
                </a:solidFill>
                <a:ea typeface="ＭＳ Ｐゴシック" charset="0"/>
                <a:cs typeface="Arial" charset="0"/>
              </a:rPr>
              <a:t>for mechanistic studies</a:t>
            </a:r>
          </a:p>
        </p:txBody>
      </p:sp>
      <p:sp>
        <p:nvSpPr>
          <p:cNvPr id="8" name="TextBox 7"/>
          <p:cNvSpPr txBox="1"/>
          <p:nvPr/>
        </p:nvSpPr>
        <p:spPr>
          <a:xfrm>
            <a:off x="629030" y="5079743"/>
            <a:ext cx="9209334" cy="369332"/>
          </a:xfrm>
          <a:prstGeom prst="rect">
            <a:avLst/>
          </a:prstGeom>
          <a:noFill/>
        </p:spPr>
        <p:txBody>
          <a:bodyPr wrap="square" rtlCol="0">
            <a:spAutoFit/>
          </a:bodyPr>
          <a:lstStyle/>
          <a:p>
            <a:endParaRPr lang="en-US" dirty="0"/>
          </a:p>
        </p:txBody>
      </p:sp>
      <p:sp>
        <p:nvSpPr>
          <p:cNvPr id="10" name="TextBox 9"/>
          <p:cNvSpPr txBox="1"/>
          <p:nvPr/>
        </p:nvSpPr>
        <p:spPr>
          <a:xfrm>
            <a:off x="2669713" y="5116904"/>
            <a:ext cx="9242363" cy="830997"/>
          </a:xfrm>
          <a:prstGeom prst="rect">
            <a:avLst/>
          </a:prstGeom>
          <a:noFill/>
        </p:spPr>
        <p:txBody>
          <a:bodyPr wrap="square" rtlCol="0">
            <a:spAutoFit/>
          </a:bodyPr>
          <a:lstStyle/>
          <a:p>
            <a:r>
              <a:rPr lang="en-US" sz="2000" b="1" dirty="0">
                <a:solidFill>
                  <a:schemeClr val="bg1"/>
                </a:solidFill>
                <a:latin typeface="+mj-lt"/>
                <a:ea typeface="ＭＳ Ｐゴシック" charset="0"/>
                <a:cs typeface="Arial" charset="0"/>
              </a:rPr>
              <a:t>The use of research findings to </a:t>
            </a:r>
            <a:r>
              <a:rPr lang="en-US" sz="2800" b="1" u="sng" dirty="0" smtClean="0">
                <a:solidFill>
                  <a:schemeClr val="bg1"/>
                </a:solidFill>
                <a:latin typeface="+mj-lt"/>
                <a:ea typeface="ＭＳ Ｐゴシック" charset="0"/>
                <a:cs typeface="Arial" charset="0"/>
              </a:rPr>
              <a:t>inform </a:t>
            </a:r>
            <a:r>
              <a:rPr lang="en-US" sz="2800" b="1" u="sng" dirty="0">
                <a:solidFill>
                  <a:schemeClr val="bg1"/>
                </a:solidFill>
                <a:latin typeface="+mj-lt"/>
                <a:ea typeface="ＭＳ Ｐゴシック" charset="0"/>
                <a:cs typeface="Arial" charset="0"/>
              </a:rPr>
              <a:t>policy changes </a:t>
            </a:r>
            <a:r>
              <a:rPr lang="en-US" sz="2000" b="1" dirty="0">
                <a:solidFill>
                  <a:schemeClr val="bg1"/>
                </a:solidFill>
                <a:latin typeface="+mj-lt"/>
                <a:ea typeface="ＭＳ Ｐゴシック" charset="0"/>
                <a:cs typeface="Arial" charset="0"/>
              </a:rPr>
              <a:t>that affect </a:t>
            </a:r>
            <a:r>
              <a:rPr lang="en-US" sz="2000" b="1" dirty="0" smtClean="0">
                <a:solidFill>
                  <a:schemeClr val="bg1"/>
                </a:solidFill>
                <a:latin typeface="+mj-lt"/>
                <a:cs typeface="Arial" charset="0"/>
              </a:rPr>
              <a:t>community health and heath care </a:t>
            </a:r>
            <a:endParaRPr lang="en-US" sz="2000" b="1" dirty="0">
              <a:solidFill>
                <a:schemeClr val="bg1"/>
              </a:solidFill>
              <a:latin typeface="+mj-lt"/>
            </a:endParaRPr>
          </a:p>
        </p:txBody>
      </p:sp>
      <p:pic>
        <p:nvPicPr>
          <p:cNvPr id="11" name="Picture 10"/>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1570" y="1777999"/>
            <a:ext cx="1665384"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718566" y="3287905"/>
            <a:ext cx="1405101"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53753" y="4947868"/>
            <a:ext cx="1580739"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3988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9866" y="0"/>
            <a:ext cx="9144000" cy="1371600"/>
          </a:xfrm>
        </p:spPr>
        <p:txBody>
          <a:bodyPr/>
          <a:lstStyle/>
          <a:p>
            <a:pPr algn="ctr"/>
            <a:r>
              <a:rPr lang="en-US" dirty="0" smtClean="0">
                <a:solidFill>
                  <a:schemeClr val="bg1"/>
                </a:solidFill>
              </a:rPr>
              <a:t>Translation: The Road is Long</a:t>
            </a:r>
            <a:endParaRPr lang="en-US" dirty="0">
              <a:solidFill>
                <a:schemeClr val="bg1"/>
              </a:solidFill>
            </a:endParaRPr>
          </a:p>
        </p:txBody>
      </p:sp>
      <p:pic>
        <p:nvPicPr>
          <p:cNvPr id="3" name="Content Placeholder 5" descr="2532303003_d4233748df.jpg"/>
          <p:cNvPicPr>
            <a:picLocks noGrp="1" noChangeAspect="1"/>
          </p:cNvPicPr>
          <p:nvPr/>
        </p:nvPicPr>
        <p:blipFill>
          <a:blip r:embed="rId3">
            <a:extLst>
              <a:ext uri="{28A0092B-C50C-407E-A947-70E740481C1C}">
                <a14:useLocalDpi xmlns:a14="http://schemas.microsoft.com/office/drawing/2010/main" val="0"/>
              </a:ext>
            </a:extLst>
          </a:blip>
          <a:srcRect t="31686" b="31686"/>
          <a:stretch>
            <a:fillRect/>
          </a:stretch>
        </p:blipFill>
        <p:spPr bwMode="auto">
          <a:xfrm>
            <a:off x="656894" y="1750656"/>
            <a:ext cx="10969943" cy="45259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2120568" y="2345541"/>
            <a:ext cx="4021298"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b="1" kern="1200" dirty="0" smtClean="0">
                <a:solidFill>
                  <a:srgbClr val="D8CDF5"/>
                </a:solidFill>
              </a:rPr>
              <a:t>SLOW: </a:t>
            </a:r>
            <a:endParaRPr lang="en-US" b="1" kern="1200" dirty="0">
              <a:solidFill>
                <a:srgbClr val="D8CDF5"/>
              </a:solidFill>
            </a:endParaRPr>
          </a:p>
          <a:p>
            <a:pPr algn="ctr"/>
            <a:endParaRPr lang="en-US" kern="1200" dirty="0">
              <a:solidFill>
                <a:srgbClr val="D8CDF5"/>
              </a:solidFill>
              <a:latin typeface="Arial" charset="0"/>
            </a:endParaRPr>
          </a:p>
          <a:p>
            <a:pPr algn="ctr"/>
            <a:endParaRPr lang="en-US" dirty="0">
              <a:solidFill>
                <a:srgbClr val="D8CDF5"/>
              </a:solidFill>
              <a:latin typeface="Arial" charset="0"/>
            </a:endParaRPr>
          </a:p>
          <a:p>
            <a:pPr algn="ctr"/>
            <a:r>
              <a:rPr lang="en-US" b="1" kern="1200" dirty="0" smtClean="0">
                <a:solidFill>
                  <a:srgbClr val="D8CDF5"/>
                </a:solidFill>
                <a:latin typeface="Arial" charset="0"/>
              </a:rPr>
              <a:t>EXPENSIVE:</a:t>
            </a:r>
            <a:endParaRPr lang="en-US" b="1" kern="1200" dirty="0">
              <a:solidFill>
                <a:srgbClr val="D8CDF5"/>
              </a:solidFill>
              <a:latin typeface="Arial" charset="0"/>
            </a:endParaRPr>
          </a:p>
          <a:p>
            <a:pPr algn="ctr"/>
            <a:endParaRPr lang="en-US" kern="1200" dirty="0">
              <a:solidFill>
                <a:srgbClr val="D8CDF5"/>
              </a:solidFill>
              <a:latin typeface="Arial" charset="0"/>
            </a:endParaRPr>
          </a:p>
          <a:p>
            <a:pPr algn="ctr"/>
            <a:endParaRPr lang="en-US" kern="1200" dirty="0">
              <a:solidFill>
                <a:srgbClr val="D8CDF5"/>
              </a:solidFill>
              <a:latin typeface="Arial" charset="0"/>
            </a:endParaRPr>
          </a:p>
          <a:p>
            <a:pPr algn="ctr"/>
            <a:r>
              <a:rPr lang="en-US" b="1" kern="1200" dirty="0" smtClean="0">
                <a:solidFill>
                  <a:srgbClr val="D8CDF5"/>
                </a:solidFill>
              </a:rPr>
              <a:t>HIGH FAILURE RATE:</a:t>
            </a:r>
            <a:endParaRPr lang="en-US" b="1" kern="1200" dirty="0">
              <a:solidFill>
                <a:srgbClr val="D8CDF5"/>
              </a:solidFill>
            </a:endParaRPr>
          </a:p>
          <a:p>
            <a:pPr algn="ctr"/>
            <a:endParaRPr lang="en-US" b="1" kern="1200" dirty="0">
              <a:solidFill>
                <a:srgbClr val="D8CDF5"/>
              </a:solidFill>
              <a:latin typeface="Arial" charset="0"/>
            </a:endParaRPr>
          </a:p>
          <a:p>
            <a:pPr algn="ctr"/>
            <a:endParaRPr lang="en-US" b="1" dirty="0">
              <a:solidFill>
                <a:srgbClr val="D8CDF5"/>
              </a:solidFill>
              <a:latin typeface="Arial" charset="0"/>
            </a:endParaRPr>
          </a:p>
          <a:p>
            <a:pPr algn="ctr"/>
            <a:r>
              <a:rPr lang="en-US" b="1" kern="1200" dirty="0" smtClean="0">
                <a:solidFill>
                  <a:srgbClr val="D8CDF5"/>
                </a:solidFill>
              </a:rPr>
              <a:t>NUMBER OF NEW DRUGS:</a:t>
            </a:r>
          </a:p>
          <a:p>
            <a:pPr algn="ctr"/>
            <a:endParaRPr lang="en-US" b="1" kern="1200" dirty="0">
              <a:solidFill>
                <a:srgbClr val="D8CDF5"/>
              </a:solidFill>
              <a:latin typeface="Arial" charset="0"/>
            </a:endParaRPr>
          </a:p>
          <a:p>
            <a:pPr algn="ctr"/>
            <a:endParaRPr lang="en-US" b="1" kern="1200" dirty="0" smtClean="0">
              <a:solidFill>
                <a:srgbClr val="D8CDF5"/>
              </a:solidFill>
            </a:endParaRPr>
          </a:p>
          <a:p>
            <a:pPr algn="ctr"/>
            <a:r>
              <a:rPr lang="en-US" b="1" kern="1200" dirty="0" smtClean="0">
                <a:solidFill>
                  <a:srgbClr val="D8CDF5"/>
                </a:solidFill>
              </a:rPr>
              <a:t>PROBLEM:</a:t>
            </a:r>
            <a:endParaRPr lang="en-US" b="1" kern="1200" dirty="0">
              <a:solidFill>
                <a:srgbClr val="D8CDF5"/>
              </a:solidFill>
            </a:endParaRPr>
          </a:p>
        </p:txBody>
      </p:sp>
      <p:sp>
        <p:nvSpPr>
          <p:cNvPr id="5" name="TextBox 4"/>
          <p:cNvSpPr txBox="1">
            <a:spLocks noChangeArrowheads="1"/>
          </p:cNvSpPr>
          <p:nvPr/>
        </p:nvSpPr>
        <p:spPr bwMode="auto">
          <a:xfrm>
            <a:off x="6361308" y="2345540"/>
            <a:ext cx="4485393"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b="1" kern="1200" dirty="0">
                <a:solidFill>
                  <a:schemeClr val="accent3">
                    <a:lumMod val="40000"/>
                    <a:lumOff val="60000"/>
                  </a:schemeClr>
                </a:solidFill>
                <a:latin typeface="Arial" charset="0"/>
                <a:cs typeface="Arial" charset="0"/>
              </a:rPr>
              <a:t>Average </a:t>
            </a:r>
            <a:r>
              <a:rPr lang="en-US" b="1" kern="1200" dirty="0" smtClean="0">
                <a:solidFill>
                  <a:schemeClr val="accent3">
                    <a:lumMod val="40000"/>
                    <a:lumOff val="60000"/>
                  </a:schemeClr>
                </a:solidFill>
                <a:latin typeface="Arial" charset="0"/>
                <a:cs typeface="Arial" charset="0"/>
              </a:rPr>
              <a:t>time to approval, 10 y</a:t>
            </a:r>
            <a:endParaRPr lang="en-US" b="1" kern="1200" dirty="0">
              <a:solidFill>
                <a:schemeClr val="accent3">
                  <a:lumMod val="40000"/>
                  <a:lumOff val="60000"/>
                </a:schemeClr>
              </a:solidFill>
              <a:latin typeface="Arial" charset="0"/>
              <a:cs typeface="Arial" charset="0"/>
            </a:endParaRPr>
          </a:p>
          <a:p>
            <a:endParaRPr lang="en-US" b="1" kern="1200" dirty="0">
              <a:solidFill>
                <a:schemeClr val="accent3">
                  <a:lumMod val="40000"/>
                  <a:lumOff val="60000"/>
                </a:schemeClr>
              </a:solidFill>
              <a:cs typeface="Arial" charset="0"/>
            </a:endParaRPr>
          </a:p>
          <a:p>
            <a:endParaRPr lang="en-US" b="1" kern="1200" dirty="0" smtClean="0">
              <a:solidFill>
                <a:schemeClr val="accent3">
                  <a:lumMod val="40000"/>
                  <a:lumOff val="60000"/>
                </a:schemeClr>
              </a:solidFill>
              <a:latin typeface="Arial" charset="0"/>
              <a:cs typeface="Arial" charset="0"/>
            </a:endParaRPr>
          </a:p>
          <a:p>
            <a:r>
              <a:rPr lang="en-US" b="1" kern="1200" dirty="0" smtClean="0">
                <a:solidFill>
                  <a:schemeClr val="accent3">
                    <a:lumMod val="40000"/>
                    <a:lumOff val="60000"/>
                  </a:schemeClr>
                </a:solidFill>
                <a:latin typeface="Arial" charset="0"/>
                <a:cs typeface="Arial" charset="0"/>
              </a:rPr>
              <a:t>Cost </a:t>
            </a:r>
            <a:r>
              <a:rPr lang="en-US" b="1" kern="1200" dirty="0">
                <a:solidFill>
                  <a:schemeClr val="accent3">
                    <a:lumMod val="40000"/>
                    <a:lumOff val="60000"/>
                  </a:schemeClr>
                </a:solidFill>
                <a:latin typeface="Arial" charset="0"/>
                <a:cs typeface="Arial" charset="0"/>
              </a:rPr>
              <a:t>per successful </a:t>
            </a:r>
            <a:r>
              <a:rPr lang="en-US" b="1" kern="1200" dirty="0" smtClean="0">
                <a:solidFill>
                  <a:schemeClr val="accent3">
                    <a:lumMod val="40000"/>
                    <a:lumOff val="60000"/>
                  </a:schemeClr>
                </a:solidFill>
                <a:latin typeface="Arial" charset="0"/>
                <a:cs typeface="Arial" charset="0"/>
              </a:rPr>
              <a:t>drug: </a:t>
            </a:r>
            <a:r>
              <a:rPr lang="en-US" b="1" kern="1200" dirty="0">
                <a:solidFill>
                  <a:schemeClr val="accent3">
                    <a:lumMod val="40000"/>
                    <a:lumOff val="60000"/>
                  </a:schemeClr>
                </a:solidFill>
                <a:latin typeface="Arial" charset="0"/>
                <a:cs typeface="Arial" charset="0"/>
              </a:rPr>
              <a:t>$</a:t>
            </a:r>
            <a:r>
              <a:rPr lang="en-US" b="1" kern="1200" dirty="0" smtClean="0">
                <a:solidFill>
                  <a:schemeClr val="accent3">
                    <a:lumMod val="40000"/>
                    <a:lumOff val="60000"/>
                  </a:schemeClr>
                </a:solidFill>
                <a:latin typeface="Arial" charset="0"/>
                <a:cs typeface="Arial" charset="0"/>
              </a:rPr>
              <a:t>4B</a:t>
            </a:r>
          </a:p>
          <a:p>
            <a:endParaRPr lang="en-US" b="1" kern="1200" dirty="0">
              <a:solidFill>
                <a:schemeClr val="accent3">
                  <a:lumMod val="40000"/>
                  <a:lumOff val="60000"/>
                </a:schemeClr>
              </a:solidFill>
              <a:latin typeface="Arial" charset="0"/>
              <a:cs typeface="Arial" charset="0"/>
            </a:endParaRPr>
          </a:p>
          <a:p>
            <a:endParaRPr lang="en-US" b="1" kern="1200" dirty="0" smtClean="0">
              <a:solidFill>
                <a:schemeClr val="accent3">
                  <a:lumMod val="40000"/>
                  <a:lumOff val="60000"/>
                </a:schemeClr>
              </a:solidFill>
              <a:latin typeface="Arial" charset="0"/>
              <a:cs typeface="Arial" charset="0"/>
            </a:endParaRPr>
          </a:p>
          <a:p>
            <a:r>
              <a:rPr lang="en-US" b="1" kern="1200" dirty="0" smtClean="0">
                <a:solidFill>
                  <a:schemeClr val="accent3">
                    <a:lumMod val="40000"/>
                    <a:lumOff val="60000"/>
                  </a:schemeClr>
                </a:solidFill>
                <a:latin typeface="Arial" charset="0"/>
                <a:cs typeface="Arial" charset="0"/>
              </a:rPr>
              <a:t>1 </a:t>
            </a:r>
            <a:r>
              <a:rPr lang="en-US" b="1" kern="1200" dirty="0">
                <a:solidFill>
                  <a:schemeClr val="accent3">
                    <a:lumMod val="40000"/>
                    <a:lumOff val="60000"/>
                  </a:schemeClr>
                </a:solidFill>
                <a:latin typeface="Arial" charset="0"/>
                <a:cs typeface="Arial" charset="0"/>
              </a:rPr>
              <a:t>in 40 (not 1 in 10) drug </a:t>
            </a:r>
          </a:p>
          <a:p>
            <a:r>
              <a:rPr lang="en-US" b="1" dirty="0">
                <a:solidFill>
                  <a:schemeClr val="accent3">
                    <a:lumMod val="40000"/>
                    <a:lumOff val="60000"/>
                  </a:schemeClr>
                </a:solidFill>
                <a:latin typeface="Arial" charset="0"/>
                <a:cs typeface="Arial" charset="0"/>
              </a:rPr>
              <a:t>c</a:t>
            </a:r>
            <a:r>
              <a:rPr lang="en-US" b="1" kern="1200" dirty="0" smtClean="0">
                <a:solidFill>
                  <a:schemeClr val="accent3">
                    <a:lumMod val="40000"/>
                    <a:lumOff val="60000"/>
                  </a:schemeClr>
                </a:solidFill>
                <a:latin typeface="Arial" charset="0"/>
                <a:cs typeface="Arial" charset="0"/>
              </a:rPr>
              <a:t>andidates </a:t>
            </a:r>
            <a:r>
              <a:rPr lang="en-US" b="1" kern="1200" dirty="0">
                <a:solidFill>
                  <a:schemeClr val="accent3">
                    <a:lumMod val="40000"/>
                    <a:lumOff val="60000"/>
                  </a:schemeClr>
                </a:solidFill>
                <a:latin typeface="Arial" charset="0"/>
                <a:cs typeface="Arial" charset="0"/>
              </a:rPr>
              <a:t>reach clinic</a:t>
            </a:r>
          </a:p>
          <a:p>
            <a:endParaRPr lang="en-US" b="1" kern="1200" dirty="0">
              <a:solidFill>
                <a:schemeClr val="accent3">
                  <a:lumMod val="40000"/>
                  <a:lumOff val="60000"/>
                </a:schemeClr>
              </a:solidFill>
              <a:latin typeface="Arial" charset="0"/>
              <a:cs typeface="Arial" charset="0"/>
            </a:endParaRPr>
          </a:p>
          <a:p>
            <a:r>
              <a:rPr lang="en-US" b="1" dirty="0" smtClean="0">
                <a:solidFill>
                  <a:schemeClr val="accent3">
                    <a:lumMod val="40000"/>
                    <a:lumOff val="60000"/>
                  </a:schemeClr>
                </a:solidFill>
                <a:latin typeface="Arial" charset="0"/>
                <a:cs typeface="Arial" charset="0"/>
              </a:rPr>
              <a:t>27 </a:t>
            </a:r>
            <a:r>
              <a:rPr lang="en-US" b="1" kern="1200" dirty="0" smtClean="0">
                <a:solidFill>
                  <a:schemeClr val="accent3">
                    <a:lumMod val="40000"/>
                    <a:lumOff val="60000"/>
                  </a:schemeClr>
                </a:solidFill>
                <a:latin typeface="Arial" charset="0"/>
                <a:cs typeface="Arial" charset="0"/>
              </a:rPr>
              <a:t>FDA drug </a:t>
            </a:r>
            <a:r>
              <a:rPr lang="en-US" b="1" kern="1200" dirty="0">
                <a:solidFill>
                  <a:schemeClr val="accent3">
                    <a:lumMod val="40000"/>
                    <a:lumOff val="60000"/>
                  </a:schemeClr>
                </a:solidFill>
                <a:latin typeface="Arial" charset="0"/>
                <a:cs typeface="Arial" charset="0"/>
              </a:rPr>
              <a:t>approvals in </a:t>
            </a:r>
            <a:r>
              <a:rPr lang="en-US" b="1" kern="1200" dirty="0" smtClean="0">
                <a:solidFill>
                  <a:schemeClr val="accent3">
                    <a:lumMod val="40000"/>
                    <a:lumOff val="60000"/>
                  </a:schemeClr>
                </a:solidFill>
                <a:latin typeface="Arial" charset="0"/>
                <a:cs typeface="Arial" charset="0"/>
              </a:rPr>
              <a:t>2013</a:t>
            </a:r>
            <a:endParaRPr lang="en-US" b="1" kern="1200" dirty="0">
              <a:solidFill>
                <a:schemeClr val="accent3">
                  <a:lumMod val="40000"/>
                  <a:lumOff val="60000"/>
                </a:schemeClr>
              </a:solidFill>
              <a:latin typeface="Arial" charset="0"/>
              <a:cs typeface="Arial" charset="0"/>
            </a:endParaRPr>
          </a:p>
          <a:p>
            <a:r>
              <a:rPr lang="en-US" b="1" kern="1200" dirty="0" smtClean="0">
                <a:solidFill>
                  <a:schemeClr val="accent3">
                    <a:lumMod val="40000"/>
                    <a:lumOff val="60000"/>
                  </a:schemeClr>
                </a:solidFill>
                <a:latin typeface="Arial" charset="0"/>
                <a:cs typeface="Arial" charset="0"/>
              </a:rPr>
              <a:t>(only </a:t>
            </a:r>
            <a:r>
              <a:rPr lang="en-US" b="1" dirty="0" smtClean="0">
                <a:solidFill>
                  <a:schemeClr val="accent3">
                    <a:lumMod val="40000"/>
                    <a:lumOff val="60000"/>
                  </a:schemeClr>
                </a:solidFill>
                <a:latin typeface="Arial" charset="0"/>
                <a:cs typeface="Arial" charset="0"/>
              </a:rPr>
              <a:t>9</a:t>
            </a:r>
            <a:r>
              <a:rPr lang="en-US" b="1" kern="1200" dirty="0" smtClean="0">
                <a:solidFill>
                  <a:schemeClr val="accent3">
                    <a:lumMod val="40000"/>
                    <a:lumOff val="60000"/>
                  </a:schemeClr>
                </a:solidFill>
                <a:latin typeface="Arial" charset="0"/>
                <a:cs typeface="Arial" charset="0"/>
              </a:rPr>
              <a:t> </a:t>
            </a:r>
            <a:r>
              <a:rPr lang="en-US" b="1" kern="1200" dirty="0">
                <a:solidFill>
                  <a:schemeClr val="accent3">
                    <a:lumMod val="40000"/>
                    <a:lumOff val="60000"/>
                  </a:schemeClr>
                </a:solidFill>
                <a:latin typeface="Arial" charset="0"/>
                <a:cs typeface="Arial" charset="0"/>
              </a:rPr>
              <a:t>first in class)</a:t>
            </a:r>
          </a:p>
          <a:p>
            <a:endParaRPr lang="en-US" b="1" kern="1200" dirty="0">
              <a:solidFill>
                <a:schemeClr val="accent3">
                  <a:lumMod val="40000"/>
                  <a:lumOff val="60000"/>
                </a:schemeClr>
              </a:solidFill>
              <a:latin typeface="Arial" charset="0"/>
              <a:cs typeface="Arial" charset="0"/>
            </a:endParaRPr>
          </a:p>
          <a:p>
            <a:r>
              <a:rPr lang="en-US" b="1" kern="1200" dirty="0" smtClean="0">
                <a:solidFill>
                  <a:schemeClr val="accent3">
                    <a:lumMod val="40000"/>
                    <a:lumOff val="60000"/>
                  </a:schemeClr>
                </a:solidFill>
                <a:latin typeface="Arial" charset="0"/>
                <a:cs typeface="Arial" charset="0"/>
              </a:rPr>
              <a:t>Limited </a:t>
            </a:r>
            <a:r>
              <a:rPr lang="en-US" b="1" kern="1200" dirty="0">
                <a:solidFill>
                  <a:schemeClr val="accent3">
                    <a:lumMod val="40000"/>
                    <a:lumOff val="60000"/>
                  </a:schemeClr>
                </a:solidFill>
                <a:latin typeface="Arial" charset="0"/>
                <a:cs typeface="Arial" charset="0"/>
              </a:rPr>
              <a:t>access to patients </a:t>
            </a:r>
          </a:p>
          <a:p>
            <a:r>
              <a:rPr lang="en-US" b="1" dirty="0">
                <a:solidFill>
                  <a:schemeClr val="accent3">
                    <a:lumMod val="40000"/>
                    <a:lumOff val="60000"/>
                  </a:schemeClr>
                </a:solidFill>
                <a:latin typeface="Arial" charset="0"/>
                <a:cs typeface="Arial" charset="0"/>
              </a:rPr>
              <a:t>e</a:t>
            </a:r>
            <a:r>
              <a:rPr lang="en-US" b="1" kern="1200" dirty="0" smtClean="0">
                <a:solidFill>
                  <a:schemeClr val="accent3">
                    <a:lumMod val="40000"/>
                    <a:lumOff val="60000"/>
                  </a:schemeClr>
                </a:solidFill>
                <a:latin typeface="Arial" charset="0"/>
                <a:cs typeface="Arial" charset="0"/>
              </a:rPr>
              <a:t>xcept </a:t>
            </a:r>
            <a:r>
              <a:rPr lang="en-US" b="1" kern="1200" dirty="0">
                <a:solidFill>
                  <a:schemeClr val="accent3">
                    <a:lumMod val="40000"/>
                    <a:lumOff val="60000"/>
                  </a:schemeClr>
                </a:solidFill>
                <a:latin typeface="Arial" charset="0"/>
                <a:cs typeface="Arial" charset="0"/>
              </a:rPr>
              <a:t>during clinical trials</a:t>
            </a:r>
          </a:p>
          <a:p>
            <a:r>
              <a:rPr lang="en-US" b="1" kern="1200" dirty="0">
                <a:latin typeface="Arial" charset="0"/>
                <a:cs typeface="Arial" charset="0"/>
              </a:rPr>
              <a:t>         </a:t>
            </a:r>
            <a:endParaRPr lang="en-US" kern="1200" dirty="0">
              <a:latin typeface="Arial" charset="0"/>
              <a:cs typeface="Arial" charset="0"/>
            </a:endParaRPr>
          </a:p>
          <a:p>
            <a:endParaRPr lang="en-US" sz="1400" kern="1200" dirty="0">
              <a:latin typeface="Arial" charset="0"/>
              <a:cs typeface="Arial" charset="0"/>
            </a:endParaRPr>
          </a:p>
          <a:p>
            <a:endParaRPr lang="en-US" sz="1400" kern="1200" dirty="0">
              <a:latin typeface="Arial" charset="0"/>
              <a:cs typeface="Arial" charset="0"/>
            </a:endParaRPr>
          </a:p>
          <a:p>
            <a:endParaRPr lang="en-US" sz="1400" kern="1200" dirty="0">
              <a:latin typeface="Arial" charset="0"/>
              <a:cs typeface="Arial" charset="0"/>
            </a:endParaRPr>
          </a:p>
        </p:txBody>
      </p:sp>
    </p:spTree>
    <p:extLst>
      <p:ext uri="{BB962C8B-B14F-4D97-AF65-F5344CB8AC3E}">
        <p14:creationId xmlns:p14="http://schemas.microsoft.com/office/powerpoint/2010/main" val="3718840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rot="21027014">
            <a:off x="4186980" y="822000"/>
            <a:ext cx="5940645" cy="615553"/>
          </a:xfrm>
          <a:prstGeom prst="rect">
            <a:avLst/>
          </a:prstGeom>
          <a:noFill/>
        </p:spPr>
        <p:txBody>
          <a:bodyPr wrap="square" rtlCol="0">
            <a:spAutoFit/>
          </a:bodyPr>
          <a:lstStyle/>
          <a:p>
            <a:r>
              <a:rPr lang="en-US" sz="3400" b="1" dirty="0" smtClean="0">
                <a:solidFill>
                  <a:schemeClr val="bg1"/>
                </a:solidFill>
              </a:rPr>
              <a:t>KNOWLEDGE</a:t>
            </a:r>
            <a:endParaRPr lang="en-US" sz="3400" b="1" dirty="0">
              <a:solidFill>
                <a:schemeClr val="bg1"/>
              </a:solidFill>
            </a:endParaRPr>
          </a:p>
        </p:txBody>
      </p:sp>
      <p:sp>
        <p:nvSpPr>
          <p:cNvPr id="15" name="TextBox 14"/>
          <p:cNvSpPr txBox="1"/>
          <p:nvPr/>
        </p:nvSpPr>
        <p:spPr>
          <a:xfrm rot="451653">
            <a:off x="6161897" y="2640174"/>
            <a:ext cx="5132844" cy="615553"/>
          </a:xfrm>
          <a:prstGeom prst="rect">
            <a:avLst/>
          </a:prstGeom>
          <a:noFill/>
        </p:spPr>
        <p:txBody>
          <a:bodyPr wrap="square" rtlCol="0">
            <a:spAutoFit/>
          </a:bodyPr>
          <a:lstStyle/>
          <a:p>
            <a:r>
              <a:rPr lang="en-US" sz="3400" b="1" dirty="0" smtClean="0">
                <a:solidFill>
                  <a:schemeClr val="bg1"/>
                </a:solidFill>
              </a:rPr>
              <a:t>INNOVATION</a:t>
            </a:r>
            <a:endParaRPr lang="en-US" sz="3400" b="1" dirty="0">
              <a:solidFill>
                <a:schemeClr val="bg1"/>
              </a:solidFill>
            </a:endParaRPr>
          </a:p>
        </p:txBody>
      </p:sp>
      <p:sp>
        <p:nvSpPr>
          <p:cNvPr id="16" name="TextBox 15"/>
          <p:cNvSpPr txBox="1"/>
          <p:nvPr/>
        </p:nvSpPr>
        <p:spPr>
          <a:xfrm rot="21271239">
            <a:off x="2180619" y="3409156"/>
            <a:ext cx="6307438" cy="615553"/>
          </a:xfrm>
          <a:prstGeom prst="rect">
            <a:avLst/>
          </a:prstGeom>
          <a:noFill/>
        </p:spPr>
        <p:txBody>
          <a:bodyPr wrap="square" rtlCol="0">
            <a:spAutoFit/>
          </a:bodyPr>
          <a:lstStyle/>
          <a:p>
            <a:r>
              <a:rPr lang="en-US" sz="3400" b="1" dirty="0" smtClean="0">
                <a:solidFill>
                  <a:schemeClr val="bg1"/>
                </a:solidFill>
              </a:rPr>
              <a:t>REGULATORY</a:t>
            </a:r>
            <a:endParaRPr lang="en-US" sz="3400" b="1" dirty="0">
              <a:solidFill>
                <a:schemeClr val="bg1"/>
              </a:solidFill>
            </a:endParaRPr>
          </a:p>
        </p:txBody>
      </p:sp>
      <p:sp>
        <p:nvSpPr>
          <p:cNvPr id="17" name="TextBox 16"/>
          <p:cNvSpPr txBox="1"/>
          <p:nvPr/>
        </p:nvSpPr>
        <p:spPr>
          <a:xfrm rot="21332476">
            <a:off x="5151542" y="4927587"/>
            <a:ext cx="6702985" cy="615553"/>
          </a:xfrm>
          <a:prstGeom prst="rect">
            <a:avLst/>
          </a:prstGeom>
          <a:noFill/>
        </p:spPr>
        <p:txBody>
          <a:bodyPr wrap="square" rtlCol="0">
            <a:spAutoFit/>
          </a:bodyPr>
          <a:lstStyle/>
          <a:p>
            <a:r>
              <a:rPr lang="en-US" sz="3400" b="1" dirty="0" smtClean="0">
                <a:solidFill>
                  <a:schemeClr val="bg1"/>
                </a:solidFill>
              </a:rPr>
              <a:t>POLICY</a:t>
            </a:r>
            <a:endParaRPr lang="en-US" sz="3400" b="1" dirty="0">
              <a:solidFill>
                <a:schemeClr val="bg1"/>
              </a:solidFill>
            </a:endParaRPr>
          </a:p>
        </p:txBody>
      </p:sp>
      <p:pic>
        <p:nvPicPr>
          <p:cNvPr id="19" name="Picture 18" descr="defining_the_gap_sign.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69605" y="67560"/>
            <a:ext cx="2762310" cy="1669070"/>
          </a:xfrm>
          <a:prstGeom prst="rect">
            <a:avLst/>
          </a:prstGeom>
        </p:spPr>
      </p:pic>
      <p:sp>
        <p:nvSpPr>
          <p:cNvPr id="20" name="Rectangle 19"/>
          <p:cNvSpPr/>
          <p:nvPr/>
        </p:nvSpPr>
        <p:spPr>
          <a:xfrm rot="482245">
            <a:off x="2534037" y="440430"/>
            <a:ext cx="518652" cy="923330"/>
          </a:xfrm>
          <a:prstGeom prst="rect">
            <a:avLst/>
          </a:prstGeom>
          <a:noFill/>
        </p:spPr>
        <p:txBody>
          <a:bodyPr wrap="squar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4134865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80">
                                          <p:stCondLst>
                                            <p:cond delay="0"/>
                                          </p:stCondLst>
                                        </p:cTn>
                                        <p:tgtEl>
                                          <p:spTgt spid="20"/>
                                        </p:tgtEl>
                                      </p:cBhvr>
                                    </p:animEffect>
                                    <p:anim calcmode="lin" valueType="num">
                                      <p:cBhvr>
                                        <p:cTn id="8"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
                                        </p:tgtEl>
                                      </p:cBhvr>
                                      <p:to x="100000" y="60000"/>
                                    </p:animScale>
                                    <p:animScale>
                                      <p:cBhvr>
                                        <p:cTn id="14" dur="166" decel="50000">
                                          <p:stCondLst>
                                            <p:cond delay="676"/>
                                          </p:stCondLst>
                                        </p:cTn>
                                        <p:tgtEl>
                                          <p:spTgt spid="20"/>
                                        </p:tgtEl>
                                      </p:cBhvr>
                                      <p:to x="100000" y="100000"/>
                                    </p:animScale>
                                    <p:animScale>
                                      <p:cBhvr>
                                        <p:cTn id="15" dur="26">
                                          <p:stCondLst>
                                            <p:cond delay="1312"/>
                                          </p:stCondLst>
                                        </p:cTn>
                                        <p:tgtEl>
                                          <p:spTgt spid="20"/>
                                        </p:tgtEl>
                                      </p:cBhvr>
                                      <p:to x="100000" y="80000"/>
                                    </p:animScale>
                                    <p:animScale>
                                      <p:cBhvr>
                                        <p:cTn id="16" dur="166" decel="50000">
                                          <p:stCondLst>
                                            <p:cond delay="1338"/>
                                          </p:stCondLst>
                                        </p:cTn>
                                        <p:tgtEl>
                                          <p:spTgt spid="20"/>
                                        </p:tgtEl>
                                      </p:cBhvr>
                                      <p:to x="100000" y="100000"/>
                                    </p:animScale>
                                    <p:animScale>
                                      <p:cBhvr>
                                        <p:cTn id="17" dur="26">
                                          <p:stCondLst>
                                            <p:cond delay="1642"/>
                                          </p:stCondLst>
                                        </p:cTn>
                                        <p:tgtEl>
                                          <p:spTgt spid="20"/>
                                        </p:tgtEl>
                                      </p:cBhvr>
                                      <p:to x="100000" y="90000"/>
                                    </p:animScale>
                                    <p:animScale>
                                      <p:cBhvr>
                                        <p:cTn id="18" dur="166" decel="50000">
                                          <p:stCondLst>
                                            <p:cond delay="1668"/>
                                          </p:stCondLst>
                                        </p:cTn>
                                        <p:tgtEl>
                                          <p:spTgt spid="20"/>
                                        </p:tgtEl>
                                      </p:cBhvr>
                                      <p:to x="100000" y="100000"/>
                                    </p:animScale>
                                    <p:animScale>
                                      <p:cBhvr>
                                        <p:cTn id="19" dur="26">
                                          <p:stCondLst>
                                            <p:cond delay="1808"/>
                                          </p:stCondLst>
                                        </p:cTn>
                                        <p:tgtEl>
                                          <p:spTgt spid="20"/>
                                        </p:tgtEl>
                                      </p:cBhvr>
                                      <p:to x="100000" y="95000"/>
                                    </p:animScale>
                                    <p:animScale>
                                      <p:cBhvr>
                                        <p:cTn id="20" dur="166" decel="50000">
                                          <p:stCondLst>
                                            <p:cond delay="1834"/>
                                          </p:stCondLst>
                                        </p:cTn>
                                        <p:tgtEl>
                                          <p:spTgt spid="2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 calcmode="lin" valueType="num">
                                      <p:cBhvr additive="base">
                                        <p:cTn id="25"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1+#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81950" y="3175863"/>
            <a:ext cx="11210725" cy="457200"/>
          </a:xfrm>
          <a:prstGeom prst="rect">
            <a:avLst/>
          </a:prstGeom>
        </p:spPr>
        <p:txBody>
          <a:bodyPr vert="horz" lIns="91420" tIns="45711" rIns="91420" bIns="45711"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2000" b="1" dirty="0">
              <a:solidFill>
                <a:schemeClr val="bg1"/>
              </a:solidFill>
              <a:latin typeface="Arial"/>
              <a:cs typeface="Arial"/>
            </a:endParaRPr>
          </a:p>
        </p:txBody>
      </p:sp>
      <p:pic>
        <p:nvPicPr>
          <p:cNvPr id="6" name="Picture 5" descr="carto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772718" y="3810477"/>
            <a:ext cx="4116337" cy="2315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410692" y="6126234"/>
            <a:ext cx="9281685" cy="646331"/>
          </a:xfrm>
          <a:prstGeom prst="rect">
            <a:avLst/>
          </a:prstGeom>
          <a:noFill/>
        </p:spPr>
        <p:txBody>
          <a:bodyPr wrap="square" lIns="91420" tIns="45711" rIns="91420" bIns="45711" rtlCol="0">
            <a:spAutoFit/>
          </a:bodyPr>
          <a:lstStyle/>
          <a:p>
            <a:pPr algn="ctr"/>
            <a:r>
              <a:rPr lang="en-US" i="1" dirty="0">
                <a:solidFill>
                  <a:schemeClr val="bg1"/>
                </a:solidFill>
                <a:latin typeface="Arial"/>
                <a:ea typeface="ＭＳ Ｐゴシック" charset="0"/>
                <a:cs typeface="Arial"/>
              </a:rPr>
              <a:t>Let</a:t>
            </a:r>
            <a:r>
              <a:rPr lang="ja-JP" altLang="en-US" i="1" dirty="0">
                <a:solidFill>
                  <a:schemeClr val="bg1"/>
                </a:solidFill>
                <a:latin typeface="Arial"/>
                <a:ea typeface="ＭＳ Ｐゴシック" charset="0"/>
                <a:cs typeface="Arial"/>
              </a:rPr>
              <a:t>’</a:t>
            </a:r>
            <a:r>
              <a:rPr lang="en-US" i="1" dirty="0">
                <a:solidFill>
                  <a:schemeClr val="bg1"/>
                </a:solidFill>
                <a:latin typeface="Arial"/>
                <a:ea typeface="ＭＳ Ｐゴシック" charset="0"/>
                <a:cs typeface="Arial"/>
              </a:rPr>
              <a:t>s give it a try. If all else fails, Sara has a </a:t>
            </a:r>
            <a:r>
              <a:rPr lang="en-US" i="1" dirty="0" smtClean="0">
                <a:solidFill>
                  <a:schemeClr val="bg1"/>
                </a:solidFill>
                <a:latin typeface="Arial"/>
                <a:ea typeface="ＭＳ Ｐゴシック" charset="0"/>
                <a:cs typeface="Arial"/>
              </a:rPr>
              <a:t>cor</a:t>
            </a:r>
            <a:r>
              <a:rPr lang="en-US" i="1" dirty="0">
                <a:solidFill>
                  <a:schemeClr val="bg1"/>
                </a:solidFill>
                <a:latin typeface="Arial"/>
                <a:ea typeface="ＭＳ Ｐゴシック" charset="0"/>
                <a:cs typeface="Arial"/>
              </a:rPr>
              <a:t>k</a:t>
            </a:r>
            <a:r>
              <a:rPr lang="en-US" i="1" dirty="0" smtClean="0">
                <a:solidFill>
                  <a:schemeClr val="bg1"/>
                </a:solidFill>
                <a:latin typeface="Arial"/>
                <a:ea typeface="ＭＳ Ｐゴシック" charset="0"/>
                <a:cs typeface="Arial"/>
              </a:rPr>
              <a:t>screw</a:t>
            </a:r>
            <a:r>
              <a:rPr lang="en-US" dirty="0">
                <a:solidFill>
                  <a:schemeClr val="bg1"/>
                </a:solidFill>
                <a:latin typeface="Arial"/>
                <a:ea typeface="ＭＳ Ｐゴシック" charset="0"/>
                <a:cs typeface="Arial"/>
              </a:rPr>
              <a:t>.</a:t>
            </a:r>
          </a:p>
          <a:p>
            <a:pPr algn="ctr"/>
            <a:endParaRPr lang="en-US" dirty="0">
              <a:solidFill>
                <a:schemeClr val="bg1"/>
              </a:solidFill>
              <a:latin typeface="Arial"/>
              <a:cs typeface="Arial"/>
            </a:endParaRPr>
          </a:p>
        </p:txBody>
      </p:sp>
      <p:sp>
        <p:nvSpPr>
          <p:cNvPr id="3" name="TextBox 2"/>
          <p:cNvSpPr txBox="1"/>
          <p:nvPr/>
        </p:nvSpPr>
        <p:spPr>
          <a:xfrm>
            <a:off x="960352" y="844624"/>
            <a:ext cx="10526814" cy="3293209"/>
          </a:xfrm>
          <a:prstGeom prst="rect">
            <a:avLst/>
          </a:prstGeom>
          <a:noFill/>
        </p:spPr>
        <p:txBody>
          <a:bodyPr wrap="square" rtlCol="0">
            <a:spAutoFit/>
          </a:bodyPr>
          <a:lstStyle/>
          <a:p>
            <a:r>
              <a:rPr lang="en-US" sz="2800" b="1" dirty="0" smtClean="0">
                <a:solidFill>
                  <a:schemeClr val="bg1"/>
                </a:solidFill>
              </a:rPr>
              <a:t>KNOWLEDGE GAP: </a:t>
            </a:r>
          </a:p>
          <a:p>
            <a:endParaRPr lang="en-US" sz="2000" b="1" dirty="0">
              <a:solidFill>
                <a:schemeClr val="bg1"/>
              </a:solidFill>
              <a:latin typeface="Arial"/>
              <a:cs typeface="Arial"/>
            </a:endParaRPr>
          </a:p>
          <a:p>
            <a:r>
              <a:rPr lang="en-US" sz="2000" b="1" dirty="0" smtClean="0">
                <a:solidFill>
                  <a:srgbClr val="C00000"/>
                </a:solidFill>
                <a:latin typeface="Arial"/>
                <a:cs typeface="Arial"/>
              </a:rPr>
              <a:t>We </a:t>
            </a:r>
            <a:r>
              <a:rPr lang="en-US" sz="2000" b="1" dirty="0">
                <a:solidFill>
                  <a:srgbClr val="C00000"/>
                </a:solidFill>
                <a:latin typeface="Arial"/>
                <a:cs typeface="Arial"/>
              </a:rPr>
              <a:t>don’t know as much about human biology </a:t>
            </a:r>
            <a:r>
              <a:rPr lang="en-US" sz="2000" b="1" dirty="0" smtClean="0">
                <a:solidFill>
                  <a:srgbClr val="C00000"/>
                </a:solidFill>
                <a:latin typeface="Arial"/>
                <a:cs typeface="Arial"/>
              </a:rPr>
              <a:t>as </a:t>
            </a:r>
            <a:r>
              <a:rPr lang="en-US" sz="2000" b="1" dirty="0">
                <a:solidFill>
                  <a:srgbClr val="C00000"/>
                </a:solidFill>
                <a:latin typeface="Arial"/>
                <a:cs typeface="Arial"/>
              </a:rPr>
              <a:t>we thought we </a:t>
            </a:r>
            <a:r>
              <a:rPr lang="en-US" sz="2000" b="1" dirty="0" smtClean="0">
                <a:solidFill>
                  <a:srgbClr val="C00000"/>
                </a:solidFill>
                <a:latin typeface="Arial"/>
                <a:cs typeface="Arial"/>
              </a:rPr>
              <a:t>did</a:t>
            </a:r>
          </a:p>
          <a:p>
            <a:endParaRPr lang="en-US" sz="2000" b="1" dirty="0">
              <a:solidFill>
                <a:srgbClr val="C00000"/>
              </a:solidFill>
              <a:latin typeface="Arial"/>
              <a:cs typeface="Arial"/>
            </a:endParaRPr>
          </a:p>
          <a:p>
            <a:r>
              <a:rPr lang="en-US" sz="2000" b="1" dirty="0" smtClean="0">
                <a:solidFill>
                  <a:srgbClr val="C00000"/>
                </a:solidFill>
                <a:latin typeface="Arial"/>
                <a:cs typeface="Arial"/>
              </a:rPr>
              <a:t>We must decipher </a:t>
            </a:r>
            <a:r>
              <a:rPr lang="en-US" sz="2000" b="1" dirty="0">
                <a:solidFill>
                  <a:srgbClr val="C00000"/>
                </a:solidFill>
                <a:latin typeface="Arial"/>
                <a:cs typeface="Arial"/>
              </a:rPr>
              <a:t>the natural histories of human diseases and </a:t>
            </a:r>
            <a:r>
              <a:rPr lang="en-US" sz="2000" b="1" dirty="0" smtClean="0">
                <a:solidFill>
                  <a:srgbClr val="C00000"/>
                </a:solidFill>
                <a:latin typeface="Arial"/>
                <a:cs typeface="Arial"/>
              </a:rPr>
              <a:t>use </a:t>
            </a:r>
            <a:r>
              <a:rPr lang="en-US" sz="2000" b="1" dirty="0">
                <a:solidFill>
                  <a:srgbClr val="C00000"/>
                </a:solidFill>
                <a:latin typeface="Arial"/>
                <a:cs typeface="Arial"/>
              </a:rPr>
              <a:t>this knowledge to select therapeutic targets and approaches</a:t>
            </a:r>
          </a:p>
          <a:p>
            <a:endParaRPr lang="en-US" sz="2000" b="1" dirty="0">
              <a:solidFill>
                <a:srgbClr val="C00000"/>
              </a:solidFill>
            </a:endParaRPr>
          </a:p>
          <a:p>
            <a:r>
              <a:rPr lang="en-US" sz="2000" b="1" dirty="0">
                <a:solidFill>
                  <a:srgbClr val="C00000"/>
                </a:solidFill>
                <a:latin typeface="Arial"/>
                <a:cs typeface="Arial"/>
              </a:rPr>
              <a:t>Progress requires investigations at the interfaces of established and emerging disciplines</a:t>
            </a:r>
          </a:p>
          <a:p>
            <a:endParaRPr lang="en-US" sz="2000" b="1" dirty="0">
              <a:solidFill>
                <a:schemeClr val="bg1"/>
              </a:solidFill>
            </a:endParaRPr>
          </a:p>
        </p:txBody>
      </p:sp>
    </p:spTree>
    <p:extLst>
      <p:ext uri="{BB962C8B-B14F-4D97-AF65-F5344CB8AC3E}">
        <p14:creationId xmlns:p14="http://schemas.microsoft.com/office/powerpoint/2010/main" val="3444962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471390" y="5930929"/>
            <a:ext cx="1557038" cy="307777"/>
          </a:xfrm>
          <a:prstGeom prst="rect">
            <a:avLst/>
          </a:prstGeom>
          <a:noFill/>
        </p:spPr>
        <p:txBody>
          <a:bodyPr wrap="square" lIns="91420" tIns="45711" rIns="91420" bIns="45711" rtlCol="0">
            <a:spAutoFit/>
          </a:bodyPr>
          <a:lstStyle/>
          <a:p>
            <a:pPr algn="ctr"/>
            <a:r>
              <a:rPr lang="en-US" sz="1400" dirty="0" smtClean="0">
                <a:solidFill>
                  <a:srgbClr val="C5B4F1"/>
                </a:solidFill>
              </a:rPr>
              <a:t>BEDSID</a:t>
            </a:r>
            <a:endParaRPr lang="en-US" sz="1400" dirty="0">
              <a:solidFill>
                <a:srgbClr val="C5B4F1"/>
              </a:solidFill>
            </a:endParaRPr>
          </a:p>
        </p:txBody>
      </p:sp>
      <p:sp>
        <p:nvSpPr>
          <p:cNvPr id="14" name="TextBox 13"/>
          <p:cNvSpPr txBox="1"/>
          <p:nvPr/>
        </p:nvSpPr>
        <p:spPr>
          <a:xfrm>
            <a:off x="516591" y="645191"/>
            <a:ext cx="11015992" cy="5755422"/>
          </a:xfrm>
          <a:prstGeom prst="rect">
            <a:avLst/>
          </a:prstGeom>
          <a:noFill/>
        </p:spPr>
        <p:txBody>
          <a:bodyPr wrap="square" rtlCol="0">
            <a:spAutoFit/>
          </a:bodyPr>
          <a:lstStyle/>
          <a:p>
            <a:r>
              <a:rPr lang="en-US" sz="2800" b="1" dirty="0">
                <a:solidFill>
                  <a:schemeClr val="bg1"/>
                </a:solidFill>
              </a:rPr>
              <a:t>INNOVATION </a:t>
            </a:r>
            <a:r>
              <a:rPr lang="en-US" sz="2800" b="1" dirty="0" smtClean="0">
                <a:solidFill>
                  <a:schemeClr val="bg1"/>
                </a:solidFill>
              </a:rPr>
              <a:t>GAP:</a:t>
            </a:r>
            <a:endParaRPr lang="en-US" sz="2800" b="1" dirty="0" smtClean="0">
              <a:solidFill>
                <a:schemeClr val="bg1"/>
              </a:solidFill>
            </a:endParaRPr>
          </a:p>
          <a:p>
            <a:endParaRPr lang="en-US" sz="2800" b="1" dirty="0">
              <a:solidFill>
                <a:schemeClr val="bg1"/>
              </a:solidFill>
            </a:endParaRPr>
          </a:p>
          <a:p>
            <a:pPr algn="ctr"/>
            <a:endParaRPr lang="en-US" sz="1600" dirty="0">
              <a:solidFill>
                <a:srgbClr val="C5B4F1"/>
              </a:solidFill>
            </a:endParaRPr>
          </a:p>
          <a:p>
            <a:pPr marL="457200" indent="-457200">
              <a:buFont typeface="Arial" panose="020B0604020202020204" pitchFamily="34" charset="0"/>
              <a:buChar char="•"/>
            </a:pPr>
            <a:r>
              <a:rPr lang="en-US" sz="3200" b="1" dirty="0">
                <a:solidFill>
                  <a:srgbClr val="C00000"/>
                </a:solidFill>
              </a:rPr>
              <a:t>Fear of </a:t>
            </a:r>
            <a:r>
              <a:rPr lang="en-US" sz="3200" b="1" dirty="0" smtClean="0">
                <a:solidFill>
                  <a:srgbClr val="C00000"/>
                </a:solidFill>
              </a:rPr>
              <a:t>risk</a:t>
            </a:r>
          </a:p>
          <a:p>
            <a:pPr marL="457200" indent="-457200">
              <a:buFont typeface="Arial" panose="020B0604020202020204" pitchFamily="34" charset="0"/>
              <a:buChar char="•"/>
            </a:pPr>
            <a:endParaRPr lang="en-US" sz="3200" b="1" dirty="0">
              <a:solidFill>
                <a:srgbClr val="C00000"/>
              </a:solidFill>
            </a:endParaRPr>
          </a:p>
          <a:p>
            <a:pPr marL="457200" indent="-457200">
              <a:buFont typeface="Arial" panose="020B0604020202020204" pitchFamily="34" charset="0"/>
              <a:buChar char="•"/>
            </a:pPr>
            <a:r>
              <a:rPr lang="en-US" sz="3200" b="1" dirty="0" smtClean="0">
                <a:solidFill>
                  <a:srgbClr val="C00000"/>
                </a:solidFill>
              </a:rPr>
              <a:t>Lack of funding; rewards for safe science, not new ideas</a:t>
            </a:r>
          </a:p>
          <a:p>
            <a:pPr marL="457200" indent="-457200">
              <a:buFont typeface="Arial" panose="020B0604020202020204" pitchFamily="34" charset="0"/>
              <a:buChar char="•"/>
            </a:pPr>
            <a:endParaRPr lang="en-US" sz="3200" b="1" dirty="0">
              <a:solidFill>
                <a:srgbClr val="C00000"/>
              </a:solidFill>
            </a:endParaRPr>
          </a:p>
          <a:p>
            <a:pPr marL="457200" indent="-457200">
              <a:buFont typeface="Arial" panose="020B0604020202020204" pitchFamily="34" charset="0"/>
              <a:buChar char="•"/>
            </a:pPr>
            <a:r>
              <a:rPr lang="en-US" sz="3200" b="1" dirty="0" smtClean="0">
                <a:solidFill>
                  <a:srgbClr val="C00000"/>
                </a:solidFill>
              </a:rPr>
              <a:t>Pharmaceutical and Biotech companies must satisfy shareholders and make profits</a:t>
            </a:r>
          </a:p>
          <a:p>
            <a:endParaRPr lang="en-US" sz="3200" b="1" dirty="0" smtClean="0">
              <a:solidFill>
                <a:srgbClr val="C00000"/>
              </a:solidFill>
            </a:endParaRPr>
          </a:p>
          <a:p>
            <a:endParaRPr lang="en-US" sz="2000" b="1" dirty="0">
              <a:solidFill>
                <a:schemeClr val="bg1"/>
              </a:solidFill>
            </a:endParaRPr>
          </a:p>
          <a:p>
            <a:r>
              <a:rPr lang="en-US" sz="2000" b="1" dirty="0" smtClean="0">
                <a:solidFill>
                  <a:schemeClr val="bg1"/>
                </a:solidFill>
              </a:rPr>
              <a:t> </a:t>
            </a:r>
            <a:endParaRPr lang="en-US" dirty="0"/>
          </a:p>
        </p:txBody>
      </p:sp>
    </p:spTree>
    <p:extLst>
      <p:ext uri="{BB962C8B-B14F-4D97-AF65-F5344CB8AC3E}">
        <p14:creationId xmlns:p14="http://schemas.microsoft.com/office/powerpoint/2010/main" val="5433305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etti_joan_of_arc.jpg"/>
          <p:cNvPicPr>
            <a:picLocks noChangeAspect="1"/>
          </p:cNvPicPr>
          <p:nvPr/>
        </p:nvPicPr>
        <p:blipFill>
          <a:blip r:embed="rId3"/>
          <a:stretch>
            <a:fillRect/>
          </a:stretch>
        </p:blipFill>
        <p:spPr>
          <a:xfrm>
            <a:off x="9179169" y="4131129"/>
            <a:ext cx="3009656" cy="2726871"/>
          </a:xfrm>
          <a:prstGeom prst="rect">
            <a:avLst/>
          </a:prstGeom>
        </p:spPr>
      </p:pic>
      <p:sp>
        <p:nvSpPr>
          <p:cNvPr id="6" name="TextBox 5"/>
          <p:cNvSpPr txBox="1"/>
          <p:nvPr/>
        </p:nvSpPr>
        <p:spPr>
          <a:xfrm>
            <a:off x="629674" y="4712566"/>
            <a:ext cx="7668952" cy="1785104"/>
          </a:xfrm>
          <a:prstGeom prst="rect">
            <a:avLst/>
          </a:prstGeom>
          <a:noFill/>
        </p:spPr>
        <p:txBody>
          <a:bodyPr wrap="square" rtlCol="0">
            <a:spAutoFit/>
          </a:bodyPr>
          <a:lstStyle/>
          <a:p>
            <a:pPr marL="285750" indent="-285750">
              <a:buFont typeface="Arial"/>
              <a:buChar char="•"/>
            </a:pPr>
            <a:r>
              <a:rPr lang="en-US" b="1" i="1" dirty="0" smtClean="0">
                <a:solidFill>
                  <a:schemeClr val="bg1"/>
                </a:solidFill>
              </a:rPr>
              <a:t>“Ultimately</a:t>
            </a:r>
            <a:r>
              <a:rPr lang="en-US" b="1" i="1" dirty="0">
                <a:solidFill>
                  <a:schemeClr val="bg1"/>
                </a:solidFill>
              </a:rPr>
              <a:t>, </a:t>
            </a:r>
            <a:r>
              <a:rPr lang="en-US" b="1" i="1" dirty="0" smtClean="0">
                <a:solidFill>
                  <a:schemeClr val="bg1"/>
                </a:solidFill>
              </a:rPr>
              <a:t>translational </a:t>
            </a:r>
            <a:r>
              <a:rPr lang="en-US" b="1" i="1" dirty="0">
                <a:solidFill>
                  <a:schemeClr val="bg1"/>
                </a:solidFill>
              </a:rPr>
              <a:t>research requires a leap of faith </a:t>
            </a:r>
            <a:r>
              <a:rPr lang="en-US" b="1" i="1" dirty="0" smtClean="0">
                <a:solidFill>
                  <a:schemeClr val="bg1"/>
                </a:solidFill>
              </a:rPr>
              <a:t>because … there </a:t>
            </a:r>
            <a:r>
              <a:rPr lang="en-US" b="1" i="1" dirty="0">
                <a:solidFill>
                  <a:schemeClr val="bg1"/>
                </a:solidFill>
              </a:rPr>
              <a:t>is always the risk of unanticipated adverse events</a:t>
            </a:r>
            <a:r>
              <a:rPr lang="en-US" b="1" i="1" dirty="0" smtClean="0">
                <a:solidFill>
                  <a:schemeClr val="bg1"/>
                </a:solidFill>
              </a:rPr>
              <a:t>.”</a:t>
            </a:r>
          </a:p>
          <a:p>
            <a:r>
              <a:rPr lang="en-US" dirty="0">
                <a:solidFill>
                  <a:schemeClr val="bg1"/>
                </a:solidFill>
              </a:rPr>
              <a:t>	</a:t>
            </a:r>
            <a:r>
              <a:rPr lang="en-US" dirty="0" smtClean="0">
                <a:solidFill>
                  <a:schemeClr val="bg1"/>
                </a:solidFill>
              </a:rPr>
              <a:t>				</a:t>
            </a:r>
            <a:r>
              <a:rPr lang="en-US" sz="1000" dirty="0" smtClean="0">
                <a:solidFill>
                  <a:schemeClr val="bg1"/>
                </a:solidFill>
              </a:rPr>
              <a:t>--</a:t>
            </a:r>
            <a:r>
              <a:rPr lang="en-US" sz="1000" dirty="0">
                <a:solidFill>
                  <a:schemeClr val="bg1"/>
                </a:solidFill>
              </a:rPr>
              <a:t>Christopher Breuer, MD, Deputy Vice Chair of </a:t>
            </a:r>
            <a:r>
              <a:rPr lang="en-US" sz="1000" dirty="0" smtClean="0">
                <a:solidFill>
                  <a:schemeClr val="bg1"/>
                </a:solidFill>
              </a:rPr>
              <a:t>					Research </a:t>
            </a:r>
            <a:r>
              <a:rPr lang="en-US" sz="1000" dirty="0">
                <a:solidFill>
                  <a:schemeClr val="bg1"/>
                </a:solidFill>
              </a:rPr>
              <a:t>and </a:t>
            </a:r>
            <a:r>
              <a:rPr lang="en-US" sz="1000" dirty="0" smtClean="0">
                <a:solidFill>
                  <a:schemeClr val="bg1"/>
                </a:solidFill>
              </a:rPr>
              <a:t> Director, Tissue Engineering, 						The Ohio </a:t>
            </a:r>
            <a:r>
              <a:rPr lang="en-US" sz="1000" dirty="0">
                <a:solidFill>
                  <a:schemeClr val="bg1"/>
                </a:solidFill>
              </a:rPr>
              <a:t>State </a:t>
            </a:r>
            <a:r>
              <a:rPr lang="en-US" sz="1000" dirty="0" smtClean="0">
                <a:solidFill>
                  <a:schemeClr val="bg1"/>
                </a:solidFill>
              </a:rPr>
              <a:t>University</a:t>
            </a:r>
            <a:endParaRPr lang="en-US" sz="1000" dirty="0">
              <a:solidFill>
                <a:schemeClr val="bg1"/>
              </a:solidFill>
            </a:endParaRPr>
          </a:p>
          <a:p>
            <a:r>
              <a:rPr lang="en-US" dirty="0" smtClean="0">
                <a:solidFill>
                  <a:srgbClr val="C18400"/>
                </a:solidFill>
              </a:rPr>
              <a:t>							</a:t>
            </a:r>
            <a:endParaRPr lang="en-US" dirty="0">
              <a:solidFill>
                <a:srgbClr val="C18400"/>
              </a:solidFill>
            </a:endParaRPr>
          </a:p>
        </p:txBody>
      </p:sp>
      <p:sp>
        <p:nvSpPr>
          <p:cNvPr id="8" name="TextBox 7"/>
          <p:cNvSpPr txBox="1"/>
          <p:nvPr/>
        </p:nvSpPr>
        <p:spPr>
          <a:xfrm>
            <a:off x="492369" y="101248"/>
            <a:ext cx="11254154" cy="4893647"/>
          </a:xfrm>
          <a:prstGeom prst="rect">
            <a:avLst/>
          </a:prstGeom>
          <a:noFill/>
        </p:spPr>
        <p:txBody>
          <a:bodyPr wrap="square" rtlCol="0">
            <a:spAutoFit/>
          </a:bodyPr>
          <a:lstStyle/>
          <a:p>
            <a:pPr>
              <a:defRPr/>
            </a:pPr>
            <a:endParaRPr lang="en-US" sz="2800" b="1" dirty="0" smtClean="0">
              <a:solidFill>
                <a:schemeClr val="bg1"/>
              </a:solidFill>
            </a:endParaRPr>
          </a:p>
          <a:p>
            <a:pPr>
              <a:defRPr/>
            </a:pPr>
            <a:r>
              <a:rPr lang="en-US" sz="2800" b="1" dirty="0" smtClean="0">
                <a:solidFill>
                  <a:schemeClr val="bg1"/>
                </a:solidFill>
              </a:rPr>
              <a:t>REGULATORY </a:t>
            </a:r>
            <a:r>
              <a:rPr lang="en-US" sz="2800" b="1" dirty="0" smtClean="0">
                <a:solidFill>
                  <a:schemeClr val="bg1"/>
                </a:solidFill>
              </a:rPr>
              <a:t>GAP:</a:t>
            </a:r>
            <a:endParaRPr lang="en-US" sz="2800" b="1" dirty="0" smtClean="0">
              <a:solidFill>
                <a:schemeClr val="bg1"/>
              </a:solidFill>
            </a:endParaRPr>
          </a:p>
          <a:p>
            <a:pPr>
              <a:defRPr/>
            </a:pPr>
            <a:endParaRPr lang="en-US" sz="2800" b="1" dirty="0">
              <a:solidFill>
                <a:schemeClr val="bg1"/>
              </a:solidFill>
            </a:endParaRPr>
          </a:p>
          <a:p>
            <a:pPr>
              <a:defRPr/>
            </a:pPr>
            <a:r>
              <a:rPr lang="en-US" sz="2400" b="1" dirty="0" smtClean="0">
                <a:solidFill>
                  <a:srgbClr val="C00000"/>
                </a:solidFill>
              </a:rPr>
              <a:t>Regulation </a:t>
            </a:r>
            <a:r>
              <a:rPr lang="en-US" sz="2400" b="1" dirty="0">
                <a:solidFill>
                  <a:srgbClr val="C00000"/>
                </a:solidFill>
              </a:rPr>
              <a:t>is a bottleneck         </a:t>
            </a:r>
            <a:r>
              <a:rPr lang="en-US" sz="2400" b="1" dirty="0" smtClean="0">
                <a:solidFill>
                  <a:srgbClr val="C00000"/>
                </a:solidFill>
              </a:rPr>
              <a:t>  VS             </a:t>
            </a:r>
            <a:r>
              <a:rPr lang="en-US" sz="2400" b="1" dirty="0">
                <a:solidFill>
                  <a:srgbClr val="C00000"/>
                </a:solidFill>
              </a:rPr>
              <a:t>Regulation protects the public </a:t>
            </a:r>
          </a:p>
          <a:p>
            <a:pPr algn="ctr">
              <a:defRPr/>
            </a:pPr>
            <a:endParaRPr lang="en-US" sz="2400" b="1" dirty="0">
              <a:solidFill>
                <a:srgbClr val="C00000"/>
              </a:solidFill>
            </a:endParaRPr>
          </a:p>
          <a:p>
            <a:pPr>
              <a:defRPr/>
            </a:pPr>
            <a:r>
              <a:rPr lang="en-US" sz="2400" b="1" dirty="0" smtClean="0">
                <a:solidFill>
                  <a:srgbClr val="C00000"/>
                </a:solidFill>
                <a:cs typeface="Arial"/>
              </a:rPr>
              <a:t>Do  we need to approve drugs and devices faster or be more vigilant about keeping potentially dangerous drugs off the market? </a:t>
            </a:r>
          </a:p>
          <a:p>
            <a:pPr>
              <a:defRPr/>
            </a:pPr>
            <a:endParaRPr lang="en-US" sz="2400" b="1" dirty="0">
              <a:solidFill>
                <a:srgbClr val="C00000"/>
              </a:solidFill>
              <a:cs typeface="Arial"/>
            </a:endParaRPr>
          </a:p>
          <a:p>
            <a:pPr>
              <a:defRPr/>
            </a:pPr>
            <a:r>
              <a:rPr lang="en-US" sz="2400" b="1" dirty="0" smtClean="0">
                <a:solidFill>
                  <a:srgbClr val="C00000"/>
                </a:solidFill>
              </a:rPr>
              <a:t>Challenge: We could do both at the same time if we could learn how to accurately </a:t>
            </a:r>
            <a:r>
              <a:rPr lang="en-US" sz="2400" b="1" dirty="0">
                <a:solidFill>
                  <a:srgbClr val="C00000"/>
                </a:solidFill>
              </a:rPr>
              <a:t>predict, from preclinical data, the human health risks associated with a new product</a:t>
            </a:r>
          </a:p>
          <a:p>
            <a:pPr>
              <a:defRPr/>
            </a:pPr>
            <a:endParaRPr lang="en-US" dirty="0">
              <a:solidFill>
                <a:schemeClr val="bg1"/>
              </a:solidFill>
              <a:cs typeface="Arial"/>
            </a:endParaRPr>
          </a:p>
          <a:p>
            <a:endParaRPr lang="en-US" dirty="0"/>
          </a:p>
        </p:txBody>
      </p:sp>
    </p:spTree>
    <p:extLst>
      <p:ext uri="{BB962C8B-B14F-4D97-AF65-F5344CB8AC3E}">
        <p14:creationId xmlns:p14="http://schemas.microsoft.com/office/powerpoint/2010/main" val="11225134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343019" y="2125186"/>
            <a:ext cx="4343781" cy="3993930"/>
          </a:xfrm>
          <a:prstGeom prst="rect">
            <a:avLst/>
          </a:prstGeom>
        </p:spPr>
      </p:pic>
      <p:sp>
        <p:nvSpPr>
          <p:cNvPr id="3" name="TextBox 2"/>
          <p:cNvSpPr txBox="1"/>
          <p:nvPr/>
        </p:nvSpPr>
        <p:spPr>
          <a:xfrm>
            <a:off x="469095" y="275391"/>
            <a:ext cx="10891166" cy="1569660"/>
          </a:xfrm>
          <a:prstGeom prst="rect">
            <a:avLst/>
          </a:prstGeom>
          <a:noFill/>
        </p:spPr>
        <p:txBody>
          <a:bodyPr wrap="square" rtlCol="0">
            <a:spAutoFit/>
          </a:bodyPr>
          <a:lstStyle/>
          <a:p>
            <a:r>
              <a:rPr lang="en-US" sz="2400" b="1" dirty="0" smtClean="0">
                <a:solidFill>
                  <a:schemeClr val="bg1"/>
                </a:solidFill>
              </a:rPr>
              <a:t>REGULATORY </a:t>
            </a:r>
            <a:r>
              <a:rPr lang="en-US" sz="2400" b="1" dirty="0" smtClean="0">
                <a:solidFill>
                  <a:schemeClr val="bg1"/>
                </a:solidFill>
              </a:rPr>
              <a:t>GAP:</a:t>
            </a:r>
            <a:endParaRPr lang="en-US" sz="2400" b="1" dirty="0" smtClean="0">
              <a:solidFill>
                <a:schemeClr val="bg1"/>
              </a:solidFill>
            </a:endParaRPr>
          </a:p>
          <a:p>
            <a:endParaRPr lang="en-US" sz="2400" b="1" dirty="0" smtClean="0">
              <a:solidFill>
                <a:schemeClr val="bg1"/>
              </a:solidFill>
            </a:endParaRPr>
          </a:p>
          <a:p>
            <a:r>
              <a:rPr lang="en-US" sz="2400" dirty="0" smtClean="0">
                <a:solidFill>
                  <a:schemeClr val="bg1"/>
                </a:solidFill>
              </a:rPr>
              <a:t>What </a:t>
            </a:r>
            <a:r>
              <a:rPr lang="en-US" sz="2400" dirty="0">
                <a:solidFill>
                  <a:schemeClr val="bg1"/>
                </a:solidFill>
              </a:rPr>
              <a:t>Is the Greatest Regulatory Challenge in the Translation of Biomaterials to the Clinic</a:t>
            </a:r>
            <a:r>
              <a:rPr lang="en-US" sz="2400" dirty="0" smtClean="0">
                <a:solidFill>
                  <a:schemeClr val="bg1"/>
                </a:solidFill>
              </a:rPr>
              <a:t>?</a:t>
            </a:r>
          </a:p>
        </p:txBody>
      </p:sp>
      <p:sp>
        <p:nvSpPr>
          <p:cNvPr id="4" name="TextBox 3"/>
          <p:cNvSpPr txBox="1"/>
          <p:nvPr/>
        </p:nvSpPr>
        <p:spPr>
          <a:xfrm>
            <a:off x="469095" y="4284400"/>
            <a:ext cx="2946791" cy="738664"/>
          </a:xfrm>
          <a:prstGeom prst="rect">
            <a:avLst/>
          </a:prstGeom>
          <a:noFill/>
        </p:spPr>
        <p:txBody>
          <a:bodyPr wrap="square" rtlCol="0">
            <a:spAutoFit/>
          </a:bodyPr>
          <a:lstStyle/>
          <a:p>
            <a:r>
              <a:rPr lang="en-US" sz="1050" dirty="0" smtClean="0">
                <a:solidFill>
                  <a:schemeClr val="accent3">
                    <a:lumMod val="40000"/>
                    <a:lumOff val="60000"/>
                  </a:schemeClr>
                </a:solidFill>
              </a:rPr>
              <a:t>G. </a:t>
            </a:r>
            <a:r>
              <a:rPr lang="en-US" sz="1050" dirty="0">
                <a:solidFill>
                  <a:schemeClr val="accent3">
                    <a:lumMod val="40000"/>
                    <a:lumOff val="60000"/>
                  </a:schemeClr>
                </a:solidFill>
              </a:rPr>
              <a:t>D. </a:t>
            </a:r>
            <a:r>
              <a:rPr lang="en-US" sz="1050" dirty="0" smtClean="0">
                <a:solidFill>
                  <a:schemeClr val="accent3">
                    <a:lumMod val="40000"/>
                    <a:lumOff val="60000"/>
                  </a:schemeClr>
                </a:solidFill>
              </a:rPr>
              <a:t>Prestwich</a:t>
            </a:r>
            <a:r>
              <a:rPr lang="en-US" sz="1050" dirty="0">
                <a:solidFill>
                  <a:schemeClr val="accent3">
                    <a:lumMod val="40000"/>
                    <a:lumOff val="60000"/>
                  </a:schemeClr>
                </a:solidFill>
              </a:rPr>
              <a:t> </a:t>
            </a:r>
            <a:r>
              <a:rPr lang="en-US" sz="1050" dirty="0" smtClean="0">
                <a:solidFill>
                  <a:schemeClr val="accent3">
                    <a:lumMod val="40000"/>
                    <a:lumOff val="60000"/>
                  </a:schemeClr>
                </a:solidFill>
              </a:rPr>
              <a:t>et al., What </a:t>
            </a:r>
            <a:r>
              <a:rPr lang="en-US" sz="1050" dirty="0">
                <a:solidFill>
                  <a:schemeClr val="accent3">
                    <a:lumMod val="40000"/>
                    <a:lumOff val="60000"/>
                  </a:schemeClr>
                </a:solidFill>
              </a:rPr>
              <a:t>Is the Greatest Regulatory Challenge in the Translation of Biomaterials to the Clinic?. Sci. Transl. Med. </a:t>
            </a:r>
            <a:r>
              <a:rPr lang="en-US" sz="1050" b="1" dirty="0">
                <a:solidFill>
                  <a:schemeClr val="accent3">
                    <a:lumMod val="40000"/>
                    <a:lumOff val="60000"/>
                  </a:schemeClr>
                </a:solidFill>
              </a:rPr>
              <a:t>4</a:t>
            </a:r>
            <a:r>
              <a:rPr lang="en-US" sz="1050" dirty="0">
                <a:solidFill>
                  <a:schemeClr val="accent3">
                    <a:lumMod val="40000"/>
                    <a:lumOff val="60000"/>
                  </a:schemeClr>
                </a:solidFill>
              </a:rPr>
              <a:t>, 160cm14 (2012).</a:t>
            </a:r>
          </a:p>
        </p:txBody>
      </p:sp>
    </p:spTree>
    <p:extLst>
      <p:ext uri="{BB962C8B-B14F-4D97-AF65-F5344CB8AC3E}">
        <p14:creationId xmlns:p14="http://schemas.microsoft.com/office/powerpoint/2010/main" val="2350307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71592"/>
            <a:ext cx="12188825" cy="669390"/>
          </a:xfrm>
          <a:prstGeom prst="rect">
            <a:avLst/>
          </a:prstGeom>
          <a:noFill/>
        </p:spPr>
        <p:txBody>
          <a:bodyPr wrap="square" lIns="114276" tIns="57138" rIns="114276" bIns="57138">
            <a:spAutoFit/>
          </a:bodyPr>
          <a:lstStyle/>
          <a:p>
            <a:pPr>
              <a:defRPr/>
            </a:pPr>
            <a:r>
              <a:rPr lang="en-US" sz="3600" dirty="0" smtClean="0">
                <a:solidFill>
                  <a:schemeClr val="bg1"/>
                </a:solidFill>
              </a:rPr>
              <a:t>    POLICY </a:t>
            </a:r>
            <a:r>
              <a:rPr lang="en-US" sz="3600" dirty="0" smtClean="0">
                <a:solidFill>
                  <a:schemeClr val="bg1"/>
                </a:solidFill>
              </a:rPr>
              <a:t>GAP:</a:t>
            </a:r>
            <a:endParaRPr lang="en-US" sz="1600" b="1" i="1" dirty="0">
              <a:solidFill>
                <a:schemeClr val="bg1"/>
              </a:solidFill>
              <a:latin typeface="+mj-lt"/>
            </a:endParaRPr>
          </a:p>
        </p:txBody>
      </p:sp>
      <p:sp>
        <p:nvSpPr>
          <p:cNvPr id="5" name="TextBox 4"/>
          <p:cNvSpPr txBox="1"/>
          <p:nvPr/>
        </p:nvSpPr>
        <p:spPr>
          <a:xfrm>
            <a:off x="1" y="6352862"/>
            <a:ext cx="12219769" cy="329659"/>
          </a:xfrm>
          <a:prstGeom prst="rect">
            <a:avLst/>
          </a:prstGeom>
          <a:noFill/>
        </p:spPr>
        <p:txBody>
          <a:bodyPr wrap="square" lIns="91420" tIns="45711" rIns="91420" bIns="45711" rtlCol="0">
            <a:spAutoFit/>
          </a:bodyPr>
          <a:lstStyle/>
          <a:p>
            <a:pPr algn="ctr"/>
            <a:r>
              <a:rPr lang="en-US" sz="1400" dirty="0" err="1">
                <a:latin typeface="Arial"/>
                <a:cs typeface="Arial"/>
              </a:rPr>
              <a:t>s</a:t>
            </a:r>
            <a:r>
              <a:rPr lang="en-US" sz="1500" dirty="0" err="1">
                <a:latin typeface="Arial"/>
                <a:cs typeface="Arial"/>
              </a:rPr>
              <a:t>tm.sciencemag.org</a:t>
            </a:r>
            <a:r>
              <a:rPr lang="en-US" sz="1500" dirty="0">
                <a:latin typeface="Arial"/>
                <a:cs typeface="Arial"/>
              </a:rPr>
              <a:t>/site/</a:t>
            </a:r>
            <a:r>
              <a:rPr lang="en-US" sz="1500" dirty="0" err="1">
                <a:latin typeface="Arial"/>
                <a:cs typeface="Arial"/>
              </a:rPr>
              <a:t>misc</a:t>
            </a:r>
            <a:r>
              <a:rPr lang="en-US" sz="1500" dirty="0">
                <a:latin typeface="Arial"/>
                <a:cs typeface="Arial"/>
              </a:rPr>
              <a:t>/</a:t>
            </a:r>
            <a:r>
              <a:rPr lang="en-US" sz="1500" dirty="0" err="1">
                <a:latin typeface="Arial"/>
                <a:cs typeface="Arial"/>
              </a:rPr>
              <a:t>current_policy_collection.xhtml</a:t>
            </a:r>
            <a:endParaRPr lang="en-US" sz="1500" dirty="0">
              <a:latin typeface="Arial"/>
              <a:cs typeface="Arial"/>
            </a:endParaRPr>
          </a:p>
        </p:txBody>
      </p:sp>
      <p:sp>
        <p:nvSpPr>
          <p:cNvPr id="2" name="TextBox 1"/>
          <p:cNvSpPr txBox="1"/>
          <p:nvPr/>
        </p:nvSpPr>
        <p:spPr>
          <a:xfrm>
            <a:off x="1078523" y="1743166"/>
            <a:ext cx="9894277" cy="3308580"/>
          </a:xfrm>
          <a:prstGeom prst="rect">
            <a:avLst/>
          </a:prstGeom>
          <a:noFill/>
        </p:spPr>
        <p:txBody>
          <a:bodyPr wrap="square" lIns="91420" tIns="45711" rIns="91420" bIns="45711" rtlCol="0">
            <a:spAutoFit/>
          </a:bodyPr>
          <a:lstStyle/>
          <a:p>
            <a:pPr marL="18285"/>
            <a:endParaRPr lang="en-US" sz="2000" dirty="0">
              <a:solidFill>
                <a:schemeClr val="bg1"/>
              </a:solidFill>
              <a:latin typeface="+mj-lt"/>
            </a:endParaRPr>
          </a:p>
          <a:p>
            <a:pPr marL="361114" indent="-342829">
              <a:buFont typeface="Arial"/>
              <a:buChar char="•"/>
            </a:pPr>
            <a:r>
              <a:rPr lang="en-US" sz="1900" b="1" dirty="0" smtClean="0">
                <a:solidFill>
                  <a:schemeClr val="bg1"/>
                </a:solidFill>
                <a:latin typeface="Arial" charset="0"/>
                <a:ea typeface="ＭＳ Ｐゴシック" charset="0"/>
                <a:cs typeface="ＭＳ Ｐゴシック" charset="0"/>
              </a:rPr>
              <a:t>FUNDING </a:t>
            </a:r>
            <a:r>
              <a:rPr lang="en-US" sz="1900" b="1" dirty="0">
                <a:solidFill>
                  <a:schemeClr val="bg1"/>
                </a:solidFill>
                <a:latin typeface="Arial" charset="0"/>
                <a:ea typeface="ＭＳ Ｐゴシック" charset="0"/>
                <a:cs typeface="ＭＳ Ｐゴシック" charset="0"/>
              </a:rPr>
              <a:t>(e.g., ideas for early-venture funding) </a:t>
            </a:r>
          </a:p>
          <a:p>
            <a:endParaRPr lang="en-US" sz="1900" b="1" dirty="0">
              <a:solidFill>
                <a:schemeClr val="bg1"/>
              </a:solidFill>
              <a:latin typeface="Arial" charset="0"/>
              <a:ea typeface="ＭＳ Ｐゴシック" charset="0"/>
              <a:cs typeface="ＭＳ Ｐゴシック" charset="0"/>
            </a:endParaRPr>
          </a:p>
          <a:p>
            <a:pPr marL="361114" indent="-342829">
              <a:buFont typeface="Arial"/>
              <a:buChar char="•"/>
            </a:pPr>
            <a:r>
              <a:rPr lang="en-US" sz="1900" b="1" dirty="0">
                <a:solidFill>
                  <a:schemeClr val="bg1"/>
                </a:solidFill>
                <a:latin typeface="Arial" charset="0"/>
                <a:ea typeface="ＭＳ Ｐゴシック" charset="0"/>
                <a:cs typeface="ＭＳ Ｐゴシック" charset="0"/>
              </a:rPr>
              <a:t>EDUCATION (e.g., how to train the next generation of translational scientists)</a:t>
            </a:r>
          </a:p>
          <a:p>
            <a:endParaRPr lang="en-US" sz="1900" b="1" dirty="0">
              <a:solidFill>
                <a:schemeClr val="bg1"/>
              </a:solidFill>
              <a:latin typeface="Arial" charset="0"/>
              <a:ea typeface="ＭＳ Ｐゴシック" charset="0"/>
              <a:cs typeface="ＭＳ Ｐゴシック" charset="0"/>
            </a:endParaRPr>
          </a:p>
          <a:p>
            <a:pPr marL="361114" indent="-342829">
              <a:buFont typeface="Arial"/>
              <a:buChar char="•"/>
            </a:pPr>
            <a:r>
              <a:rPr lang="en-US" sz="1900" b="1" dirty="0">
                <a:solidFill>
                  <a:schemeClr val="bg1"/>
                </a:solidFill>
                <a:latin typeface="Arial" charset="0"/>
                <a:ea typeface="ＭＳ Ｐゴシック" charset="0"/>
                <a:cs typeface="ＭＳ Ｐゴシック" charset="0"/>
              </a:rPr>
              <a:t>REWARD SYSTEMS for team science (</a:t>
            </a:r>
            <a:r>
              <a:rPr lang="en-US" sz="1900" b="1" dirty="0" smtClean="0">
                <a:solidFill>
                  <a:schemeClr val="bg1"/>
                </a:solidFill>
                <a:latin typeface="Arial" charset="0"/>
                <a:ea typeface="ＭＳ Ｐゴシック" charset="0"/>
                <a:cs typeface="ＭＳ Ｐゴシック" charset="0"/>
              </a:rPr>
              <a:t>industry and academics)</a:t>
            </a:r>
            <a:endParaRPr lang="en-US" sz="1900" b="1" dirty="0">
              <a:solidFill>
                <a:schemeClr val="bg1"/>
              </a:solidFill>
              <a:latin typeface="Arial" charset="0"/>
              <a:ea typeface="ＭＳ Ｐゴシック" charset="0"/>
              <a:cs typeface="ＭＳ Ｐゴシック" charset="0"/>
            </a:endParaRPr>
          </a:p>
          <a:p>
            <a:endParaRPr lang="en-US" sz="1900" b="1" dirty="0">
              <a:solidFill>
                <a:schemeClr val="bg1"/>
              </a:solidFill>
              <a:latin typeface="Arial" charset="0"/>
              <a:ea typeface="ＭＳ Ｐゴシック" charset="0"/>
              <a:cs typeface="ＭＳ Ｐゴシック" charset="0"/>
            </a:endParaRPr>
          </a:p>
          <a:p>
            <a:pPr marL="361114" indent="-342829">
              <a:buFont typeface="Arial"/>
              <a:buChar char="•"/>
            </a:pPr>
            <a:r>
              <a:rPr lang="en-US" sz="1900" b="1" dirty="0" smtClean="0">
                <a:solidFill>
                  <a:schemeClr val="bg1"/>
                </a:solidFill>
                <a:latin typeface="Arial" charset="0"/>
                <a:ea typeface="ＭＳ Ｐゴシック" charset="0"/>
                <a:cs typeface="ＭＳ Ｐゴシック" charset="0"/>
              </a:rPr>
              <a:t>GLOBAL </a:t>
            </a:r>
            <a:r>
              <a:rPr lang="en-US" sz="1900" b="1" dirty="0">
                <a:solidFill>
                  <a:schemeClr val="bg1"/>
                </a:solidFill>
                <a:latin typeface="Arial" charset="0"/>
                <a:ea typeface="ＭＳ Ｐゴシック" charset="0"/>
                <a:cs typeface="ＭＳ Ｐゴシック" charset="0"/>
              </a:rPr>
              <a:t>HEALTH </a:t>
            </a:r>
            <a:r>
              <a:rPr lang="en-US" sz="1900" b="1" dirty="0" smtClean="0">
                <a:solidFill>
                  <a:schemeClr val="bg1"/>
                </a:solidFill>
                <a:latin typeface="Arial" charset="0"/>
                <a:ea typeface="ＭＳ Ｐゴシック" charset="0"/>
                <a:cs typeface="ＭＳ Ｐゴシック" charset="0"/>
              </a:rPr>
              <a:t>ISSUES  (large philanthropic entities, the Gates Foundation)</a:t>
            </a:r>
            <a:endParaRPr lang="en-US" sz="1900" b="1" dirty="0">
              <a:solidFill>
                <a:schemeClr val="bg1"/>
              </a:solidFill>
              <a:latin typeface="Arial" charset="0"/>
              <a:ea typeface="ＭＳ Ｐゴシック" charset="0"/>
              <a:cs typeface="ＭＳ Ｐゴシック" charset="0"/>
            </a:endParaRPr>
          </a:p>
          <a:p>
            <a:endParaRPr lang="en-US" sz="1900" b="1" dirty="0">
              <a:solidFill>
                <a:schemeClr val="bg1"/>
              </a:solidFill>
              <a:latin typeface="Arial" charset="0"/>
              <a:ea typeface="ＭＳ Ｐゴシック" charset="0"/>
              <a:cs typeface="ＭＳ Ｐゴシック" charset="0"/>
            </a:endParaRPr>
          </a:p>
          <a:p>
            <a:pPr marL="361114" indent="-342829">
              <a:buFont typeface="Arial"/>
              <a:buChar char="•"/>
            </a:pPr>
            <a:r>
              <a:rPr lang="en-US" sz="1900" b="1" dirty="0">
                <a:solidFill>
                  <a:schemeClr val="bg1"/>
                </a:solidFill>
                <a:latin typeface="Arial" charset="0"/>
                <a:ea typeface="ＭＳ Ｐゴシック" charset="0"/>
                <a:cs typeface="ＭＳ Ｐゴシック" charset="0"/>
              </a:rPr>
              <a:t>REGULATORY </a:t>
            </a:r>
            <a:r>
              <a:rPr lang="en-US" sz="1900" b="1" dirty="0" smtClean="0">
                <a:solidFill>
                  <a:schemeClr val="bg1"/>
                </a:solidFill>
                <a:latin typeface="Arial" charset="0"/>
                <a:ea typeface="ＭＳ Ｐゴシック" charset="0"/>
                <a:cs typeface="ＭＳ Ｐゴシック" charset="0"/>
              </a:rPr>
              <a:t>OVERHAUL (requires government intervention)</a:t>
            </a:r>
            <a:endParaRPr lang="en-US" sz="1900" b="1" dirty="0">
              <a:solidFill>
                <a:schemeClr val="bg1"/>
              </a:solidFill>
              <a:latin typeface="Arial" charset="0"/>
              <a:ea typeface="ＭＳ Ｐゴシック" charset="0"/>
              <a:cs typeface="ＭＳ Ｐゴシック" charset="0"/>
            </a:endParaRPr>
          </a:p>
          <a:p>
            <a:endParaRPr lang="en-US" dirty="0">
              <a:solidFill>
                <a:schemeClr val="bg1"/>
              </a:solidFill>
            </a:endParaRPr>
          </a:p>
        </p:txBody>
      </p:sp>
    </p:spTree>
    <p:extLst>
      <p:ext uri="{BB962C8B-B14F-4D97-AF65-F5344CB8AC3E}">
        <p14:creationId xmlns:p14="http://schemas.microsoft.com/office/powerpoint/2010/main" val="36156737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ssolve">
                                      <p:cBhvr>
                                        <p:cTn id="7" dur="500"/>
                                        <p:tgtEl>
                                          <p:spTgt spid="2">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dissolve">
                                      <p:cBhvr>
                                        <p:cTn id="10" dur="500"/>
                                        <p:tgtEl>
                                          <p:spTgt spid="2">
                                            <p:txEl>
                                              <p:pRg st="3" end="3"/>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animEffect transition="in" filter="dissolve">
                                      <p:cBhvr>
                                        <p:cTn id="13" dur="500"/>
                                        <p:tgtEl>
                                          <p:spTgt spid="2">
                                            <p:txEl>
                                              <p:pRg st="5" end="5"/>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2">
                                            <p:txEl>
                                              <p:pRg st="7" end="7"/>
                                            </p:txEl>
                                          </p:spTgt>
                                        </p:tgtEl>
                                        <p:attrNameLst>
                                          <p:attrName>style.visibility</p:attrName>
                                        </p:attrNameLst>
                                      </p:cBhvr>
                                      <p:to>
                                        <p:strVal val="visible"/>
                                      </p:to>
                                    </p:set>
                                    <p:animEffect transition="in" filter="dissolve">
                                      <p:cBhvr>
                                        <p:cTn id="16" dur="500"/>
                                        <p:tgtEl>
                                          <p:spTgt spid="2">
                                            <p:txEl>
                                              <p:pRg st="7" end="7"/>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animEffect transition="in" filter="dissolve">
                                      <p:cBhvr>
                                        <p:cTn id="19" dur="500"/>
                                        <p:tgtEl>
                                          <p:spTgt spid="2">
                                            <p:txEl>
                                              <p:pRg st="9" end="9"/>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Box 3"/>
          <p:cNvSpPr txBox="1">
            <a:spLocks noChangeArrowheads="1"/>
          </p:cNvSpPr>
          <p:nvPr/>
        </p:nvSpPr>
        <p:spPr bwMode="auto">
          <a:xfrm>
            <a:off x="2294440" y="3659742"/>
            <a:ext cx="8260081" cy="214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276" tIns="57138" rIns="114276" bIns="57138">
            <a:spAutoFit/>
          </a:bodyPr>
          <a:lstStyle>
            <a:lvl1pPr>
              <a:defRPr sz="1700">
                <a:solidFill>
                  <a:schemeClr val="tx1"/>
                </a:solidFill>
                <a:latin typeface="Times" charset="0"/>
                <a:ea typeface="ＭＳ Ｐゴシック" charset="0"/>
                <a:cs typeface="ＭＳ Ｐゴシック" charset="0"/>
              </a:defRPr>
            </a:lvl1pPr>
            <a:lvl2pPr marL="37931725" indent="-37474525">
              <a:defRPr sz="1700">
                <a:solidFill>
                  <a:schemeClr val="tx1"/>
                </a:solidFill>
                <a:latin typeface="Times" charset="0"/>
                <a:ea typeface="ＭＳ Ｐゴシック" charset="0"/>
              </a:defRPr>
            </a:lvl2pPr>
            <a:lvl3pPr>
              <a:defRPr sz="1700">
                <a:solidFill>
                  <a:schemeClr val="tx1"/>
                </a:solidFill>
                <a:latin typeface="Times" charset="0"/>
                <a:ea typeface="ＭＳ Ｐゴシック" charset="0"/>
              </a:defRPr>
            </a:lvl3pPr>
            <a:lvl4pPr>
              <a:defRPr sz="1700">
                <a:solidFill>
                  <a:schemeClr val="tx1"/>
                </a:solidFill>
                <a:latin typeface="Times" charset="0"/>
                <a:ea typeface="ＭＳ Ｐゴシック" charset="0"/>
              </a:defRPr>
            </a:lvl4pPr>
            <a:lvl5pPr>
              <a:defRPr sz="1700">
                <a:solidFill>
                  <a:schemeClr val="tx1"/>
                </a:solidFill>
                <a:latin typeface="Times" charset="0"/>
                <a:ea typeface="ＭＳ Ｐゴシック" charset="0"/>
              </a:defRPr>
            </a:lvl5pPr>
            <a:lvl6pPr marL="457200" eaLnBrk="0" fontAlgn="base" hangingPunct="0">
              <a:spcBef>
                <a:spcPct val="0"/>
              </a:spcBef>
              <a:spcAft>
                <a:spcPct val="0"/>
              </a:spcAft>
              <a:defRPr sz="1700">
                <a:solidFill>
                  <a:schemeClr val="tx1"/>
                </a:solidFill>
                <a:latin typeface="Times" charset="0"/>
                <a:ea typeface="ＭＳ Ｐゴシック" charset="0"/>
              </a:defRPr>
            </a:lvl6pPr>
            <a:lvl7pPr marL="914400" eaLnBrk="0" fontAlgn="base" hangingPunct="0">
              <a:spcBef>
                <a:spcPct val="0"/>
              </a:spcBef>
              <a:spcAft>
                <a:spcPct val="0"/>
              </a:spcAft>
              <a:defRPr sz="1700">
                <a:solidFill>
                  <a:schemeClr val="tx1"/>
                </a:solidFill>
                <a:latin typeface="Times" charset="0"/>
                <a:ea typeface="ＭＳ Ｐゴシック" charset="0"/>
              </a:defRPr>
            </a:lvl7pPr>
            <a:lvl8pPr marL="1371600" eaLnBrk="0" fontAlgn="base" hangingPunct="0">
              <a:spcBef>
                <a:spcPct val="0"/>
              </a:spcBef>
              <a:spcAft>
                <a:spcPct val="0"/>
              </a:spcAft>
              <a:defRPr sz="1700">
                <a:solidFill>
                  <a:schemeClr val="tx1"/>
                </a:solidFill>
                <a:latin typeface="Times" charset="0"/>
                <a:ea typeface="ＭＳ Ｐゴシック" charset="0"/>
              </a:defRPr>
            </a:lvl8pPr>
            <a:lvl9pPr marL="1828800" eaLnBrk="0" fontAlgn="base" hangingPunct="0">
              <a:spcBef>
                <a:spcPct val="0"/>
              </a:spcBef>
              <a:spcAft>
                <a:spcPct val="0"/>
              </a:spcAft>
              <a:defRPr sz="1700">
                <a:solidFill>
                  <a:schemeClr val="tx1"/>
                </a:solidFill>
                <a:latin typeface="Times" charset="0"/>
                <a:ea typeface="ＭＳ Ｐゴシック" charset="0"/>
              </a:defRPr>
            </a:lvl9pPr>
          </a:lstStyle>
          <a:p>
            <a:pPr>
              <a:buFont typeface="Wingdings" charset="0"/>
              <a:buNone/>
            </a:pPr>
            <a:endParaRPr lang="en-US" sz="1800" dirty="0">
              <a:solidFill>
                <a:schemeClr val="tx2">
                  <a:lumMod val="40000"/>
                  <a:lumOff val="60000"/>
                </a:schemeClr>
              </a:solidFill>
              <a:latin typeface="Arial"/>
              <a:cs typeface="Arial"/>
            </a:endParaRPr>
          </a:p>
          <a:p>
            <a:pPr>
              <a:buFont typeface="Arial" charset="0"/>
              <a:buChar char="•"/>
            </a:pPr>
            <a:r>
              <a:rPr lang="en-US" sz="1900" dirty="0" smtClean="0">
                <a:solidFill>
                  <a:schemeClr val="bg1"/>
                </a:solidFill>
                <a:latin typeface="Arial"/>
                <a:cs typeface="Arial"/>
              </a:rPr>
              <a:t>Make </a:t>
            </a:r>
            <a:r>
              <a:rPr lang="en-US" sz="1900" dirty="0">
                <a:solidFill>
                  <a:schemeClr val="bg1"/>
                </a:solidFill>
                <a:latin typeface="Arial"/>
                <a:cs typeface="Arial"/>
              </a:rPr>
              <a:t>available to the world's scientists screening facilities, validated animal disease models, and </a:t>
            </a:r>
            <a:r>
              <a:rPr lang="en-US" sz="1900" dirty="0" smtClean="0">
                <a:solidFill>
                  <a:schemeClr val="bg1"/>
                </a:solidFill>
                <a:latin typeface="Arial"/>
                <a:cs typeface="Arial"/>
              </a:rPr>
              <a:t>chemical compound </a:t>
            </a:r>
            <a:r>
              <a:rPr lang="en-US" sz="1900" dirty="0">
                <a:solidFill>
                  <a:schemeClr val="bg1"/>
                </a:solidFill>
                <a:latin typeface="Arial"/>
                <a:cs typeface="Arial"/>
              </a:rPr>
              <a:t>libraries</a:t>
            </a:r>
          </a:p>
          <a:p>
            <a:endParaRPr lang="en-US" sz="1900" dirty="0">
              <a:solidFill>
                <a:schemeClr val="bg1"/>
              </a:solidFill>
              <a:latin typeface="Arial"/>
              <a:cs typeface="Arial"/>
            </a:endParaRPr>
          </a:p>
          <a:p>
            <a:pPr>
              <a:buFont typeface="Arial" charset="0"/>
              <a:buChar char="•"/>
            </a:pPr>
            <a:r>
              <a:rPr lang="en-US" sz="1900" dirty="0">
                <a:solidFill>
                  <a:schemeClr val="bg1"/>
                </a:solidFill>
                <a:latin typeface="Arial"/>
                <a:cs typeface="Arial"/>
              </a:rPr>
              <a:t>Earlier access to patients</a:t>
            </a:r>
          </a:p>
          <a:p>
            <a:r>
              <a:rPr lang="en-US" sz="1900" dirty="0">
                <a:solidFill>
                  <a:schemeClr val="bg1"/>
                </a:solidFill>
                <a:latin typeface="Arial"/>
                <a:cs typeface="Arial"/>
              </a:rPr>
              <a:t> </a:t>
            </a:r>
          </a:p>
          <a:p>
            <a:pPr>
              <a:buFont typeface="Arial" charset="0"/>
              <a:buChar char="•"/>
            </a:pPr>
            <a:r>
              <a:rPr lang="en-US" sz="1900" dirty="0">
                <a:solidFill>
                  <a:schemeClr val="bg1"/>
                </a:solidFill>
                <a:latin typeface="Arial"/>
                <a:cs typeface="Arial"/>
              </a:rPr>
              <a:t>Facilitate drug repurposing</a:t>
            </a:r>
          </a:p>
        </p:txBody>
      </p:sp>
      <p:sp>
        <p:nvSpPr>
          <p:cNvPr id="57349" name="TextBox 4"/>
          <p:cNvSpPr txBox="1">
            <a:spLocks noChangeArrowheads="1"/>
          </p:cNvSpPr>
          <p:nvPr/>
        </p:nvSpPr>
        <p:spPr bwMode="auto">
          <a:xfrm>
            <a:off x="8464463" y="508001"/>
            <a:ext cx="230849" cy="37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4276" tIns="57138" rIns="114276" bIns="57138">
            <a:spAutoFit/>
          </a:bodyPr>
          <a:lstStyle>
            <a:lvl1pPr>
              <a:defRPr sz="1700">
                <a:solidFill>
                  <a:schemeClr val="tx1"/>
                </a:solidFill>
                <a:latin typeface="Times" charset="0"/>
                <a:ea typeface="ＭＳ Ｐゴシック" charset="0"/>
                <a:cs typeface="ＭＳ Ｐゴシック" charset="0"/>
              </a:defRPr>
            </a:lvl1pPr>
            <a:lvl2pPr marL="37931725" indent="-37474525">
              <a:defRPr sz="1700">
                <a:solidFill>
                  <a:schemeClr val="tx1"/>
                </a:solidFill>
                <a:latin typeface="Times" charset="0"/>
                <a:ea typeface="ＭＳ Ｐゴシック" charset="0"/>
              </a:defRPr>
            </a:lvl2pPr>
            <a:lvl3pPr>
              <a:defRPr sz="1700">
                <a:solidFill>
                  <a:schemeClr val="tx1"/>
                </a:solidFill>
                <a:latin typeface="Times" charset="0"/>
                <a:ea typeface="ＭＳ Ｐゴシック" charset="0"/>
              </a:defRPr>
            </a:lvl3pPr>
            <a:lvl4pPr>
              <a:defRPr sz="1700">
                <a:solidFill>
                  <a:schemeClr val="tx1"/>
                </a:solidFill>
                <a:latin typeface="Times" charset="0"/>
                <a:ea typeface="ＭＳ Ｐゴシック" charset="0"/>
              </a:defRPr>
            </a:lvl4pPr>
            <a:lvl5pPr>
              <a:defRPr sz="1700">
                <a:solidFill>
                  <a:schemeClr val="tx1"/>
                </a:solidFill>
                <a:latin typeface="Times" charset="0"/>
                <a:ea typeface="ＭＳ Ｐゴシック" charset="0"/>
              </a:defRPr>
            </a:lvl5pPr>
            <a:lvl6pPr marL="457200" eaLnBrk="0" fontAlgn="base" hangingPunct="0">
              <a:spcBef>
                <a:spcPct val="0"/>
              </a:spcBef>
              <a:spcAft>
                <a:spcPct val="0"/>
              </a:spcAft>
              <a:defRPr sz="1700">
                <a:solidFill>
                  <a:schemeClr val="tx1"/>
                </a:solidFill>
                <a:latin typeface="Times" charset="0"/>
                <a:ea typeface="ＭＳ Ｐゴシック" charset="0"/>
              </a:defRPr>
            </a:lvl6pPr>
            <a:lvl7pPr marL="914400" eaLnBrk="0" fontAlgn="base" hangingPunct="0">
              <a:spcBef>
                <a:spcPct val="0"/>
              </a:spcBef>
              <a:spcAft>
                <a:spcPct val="0"/>
              </a:spcAft>
              <a:defRPr sz="1700">
                <a:solidFill>
                  <a:schemeClr val="tx1"/>
                </a:solidFill>
                <a:latin typeface="Times" charset="0"/>
                <a:ea typeface="ＭＳ Ｐゴシック" charset="0"/>
              </a:defRPr>
            </a:lvl7pPr>
            <a:lvl8pPr marL="1371600" eaLnBrk="0" fontAlgn="base" hangingPunct="0">
              <a:spcBef>
                <a:spcPct val="0"/>
              </a:spcBef>
              <a:spcAft>
                <a:spcPct val="0"/>
              </a:spcAft>
              <a:defRPr sz="1700">
                <a:solidFill>
                  <a:schemeClr val="tx1"/>
                </a:solidFill>
                <a:latin typeface="Times" charset="0"/>
                <a:ea typeface="ＭＳ Ｐゴシック" charset="0"/>
              </a:defRPr>
            </a:lvl8pPr>
            <a:lvl9pPr marL="1828800" eaLnBrk="0" fontAlgn="base" hangingPunct="0">
              <a:spcBef>
                <a:spcPct val="0"/>
              </a:spcBef>
              <a:spcAft>
                <a:spcPct val="0"/>
              </a:spcAft>
              <a:defRPr sz="1700">
                <a:solidFill>
                  <a:schemeClr val="tx1"/>
                </a:solidFill>
                <a:latin typeface="Times" charset="0"/>
                <a:ea typeface="ＭＳ Ｐゴシック" charset="0"/>
              </a:defRPr>
            </a:lvl9pPr>
          </a:lstStyle>
          <a:p>
            <a:endParaRPr lang="en-US"/>
          </a:p>
        </p:txBody>
      </p:sp>
      <p:sp>
        <p:nvSpPr>
          <p:cNvPr id="3" name="TextBox 2"/>
          <p:cNvSpPr txBox="1"/>
          <p:nvPr/>
        </p:nvSpPr>
        <p:spPr>
          <a:xfrm>
            <a:off x="5967682" y="6225380"/>
            <a:ext cx="6221146" cy="430869"/>
          </a:xfrm>
          <a:prstGeom prst="rect">
            <a:avLst/>
          </a:prstGeom>
          <a:noFill/>
        </p:spPr>
        <p:txBody>
          <a:bodyPr wrap="square" lIns="91420" tIns="45711" rIns="91420" bIns="45711" rtlCol="0">
            <a:spAutoFit/>
          </a:bodyPr>
          <a:lstStyle/>
          <a:p>
            <a:r>
              <a:rPr lang="en-US" sz="1100" dirty="0">
                <a:solidFill>
                  <a:schemeClr val="accent5">
                    <a:lumMod val="40000"/>
                    <a:lumOff val="60000"/>
                  </a:schemeClr>
                </a:solidFill>
                <a:latin typeface="Arial"/>
                <a:cs typeface="Arial"/>
              </a:rPr>
              <a:t>B. </a:t>
            </a:r>
            <a:r>
              <a:rPr lang="en-US" sz="1100" dirty="0" err="1">
                <a:solidFill>
                  <a:schemeClr val="accent5">
                    <a:lumMod val="40000"/>
                    <a:lumOff val="60000"/>
                  </a:schemeClr>
                </a:solidFill>
                <a:latin typeface="Arial"/>
                <a:cs typeface="Arial"/>
              </a:rPr>
              <a:t>Onaral</a:t>
            </a:r>
            <a:r>
              <a:rPr lang="en-US" sz="1100" dirty="0">
                <a:solidFill>
                  <a:schemeClr val="accent5">
                    <a:lumMod val="40000"/>
                    <a:lumOff val="60000"/>
                  </a:schemeClr>
                </a:solidFill>
                <a:latin typeface="Arial"/>
                <a:cs typeface="Arial"/>
              </a:rPr>
              <a:t>, Emerging Economies, Enduring Partnerships. </a:t>
            </a:r>
            <a:r>
              <a:rPr lang="en-US" sz="1100" i="1" dirty="0">
                <a:solidFill>
                  <a:schemeClr val="accent5">
                    <a:lumMod val="40000"/>
                    <a:lumOff val="60000"/>
                  </a:schemeClr>
                </a:solidFill>
                <a:latin typeface="Arial"/>
                <a:cs typeface="Arial"/>
              </a:rPr>
              <a:t>Sci. Transl. Med. </a:t>
            </a:r>
            <a:r>
              <a:rPr lang="en-US" sz="1100" b="1" dirty="0">
                <a:solidFill>
                  <a:schemeClr val="accent5">
                    <a:lumMod val="40000"/>
                    <a:lumOff val="60000"/>
                  </a:schemeClr>
                </a:solidFill>
                <a:latin typeface="Arial"/>
                <a:cs typeface="Arial"/>
              </a:rPr>
              <a:t>4</a:t>
            </a:r>
            <a:r>
              <a:rPr lang="en-US" sz="1100" dirty="0">
                <a:solidFill>
                  <a:schemeClr val="accent5">
                    <a:lumMod val="40000"/>
                    <a:lumOff val="60000"/>
                  </a:schemeClr>
                </a:solidFill>
                <a:latin typeface="Arial"/>
                <a:cs typeface="Arial"/>
              </a:rPr>
              <a:t>, 158ed8 (2012). </a:t>
            </a:r>
          </a:p>
          <a:p>
            <a:r>
              <a:rPr lang="en-US" sz="1100" dirty="0">
                <a:solidFill>
                  <a:schemeClr val="accent5">
                    <a:lumMod val="40000"/>
                    <a:lumOff val="60000"/>
                  </a:schemeClr>
                </a:solidFill>
                <a:latin typeface="Arial"/>
                <a:cs typeface="Arial"/>
              </a:rPr>
              <a:t>Podcast: </a:t>
            </a:r>
            <a:r>
              <a:rPr lang="en-US" sz="1100" dirty="0" err="1">
                <a:solidFill>
                  <a:schemeClr val="accent5">
                    <a:lumMod val="40000"/>
                    <a:lumOff val="60000"/>
                  </a:schemeClr>
                </a:solidFill>
                <a:latin typeface="Arial"/>
                <a:cs typeface="Arial"/>
              </a:rPr>
              <a:t>stm.sciencemag.org</a:t>
            </a:r>
            <a:r>
              <a:rPr lang="en-US" sz="1100" dirty="0">
                <a:solidFill>
                  <a:schemeClr val="accent5">
                    <a:lumMod val="40000"/>
                    <a:lumOff val="60000"/>
                  </a:schemeClr>
                </a:solidFill>
                <a:latin typeface="Arial"/>
                <a:cs typeface="Arial"/>
              </a:rPr>
              <a:t>/content/4/158/158pc7.abstract</a:t>
            </a:r>
          </a:p>
        </p:txBody>
      </p:sp>
      <p:sp>
        <p:nvSpPr>
          <p:cNvPr id="2" name="TextBox 1"/>
          <p:cNvSpPr txBox="1"/>
          <p:nvPr/>
        </p:nvSpPr>
        <p:spPr>
          <a:xfrm>
            <a:off x="2294440" y="1963056"/>
            <a:ext cx="8260080" cy="1015663"/>
          </a:xfrm>
          <a:prstGeom prst="rect">
            <a:avLst/>
          </a:prstGeom>
          <a:noFill/>
          <a:ln>
            <a:solidFill>
              <a:schemeClr val="bg2"/>
            </a:solidFill>
          </a:ln>
        </p:spPr>
        <p:txBody>
          <a:bodyPr wrap="square" rtlCol="0" anchor="ctr" anchorCtr="1">
            <a:spAutoFit/>
          </a:bodyPr>
          <a:lstStyle/>
          <a:p>
            <a:r>
              <a:rPr lang="en-US" sz="6000" b="1" dirty="0" smtClean="0">
                <a:solidFill>
                  <a:schemeClr val="bg1"/>
                </a:solidFill>
              </a:rPr>
              <a:t>Solutions</a:t>
            </a:r>
            <a:r>
              <a:rPr lang="en-US" dirty="0" smtClean="0">
                <a:solidFill>
                  <a:schemeClr val="bg1"/>
                </a:solidFill>
              </a:rPr>
              <a:t> </a:t>
            </a:r>
          </a:p>
        </p:txBody>
      </p:sp>
    </p:spTree>
    <p:extLst>
      <p:ext uri="{BB962C8B-B14F-4D97-AF65-F5344CB8AC3E}">
        <p14:creationId xmlns:p14="http://schemas.microsoft.com/office/powerpoint/2010/main" val="721141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Box 3"/>
          <p:cNvSpPr txBox="1">
            <a:spLocks noChangeArrowheads="1"/>
          </p:cNvSpPr>
          <p:nvPr/>
        </p:nvSpPr>
        <p:spPr bwMode="auto">
          <a:xfrm>
            <a:off x="0" y="3659742"/>
            <a:ext cx="12188825" cy="2439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276" tIns="57138" rIns="114276" bIns="57138">
            <a:spAutoFit/>
          </a:bodyPr>
          <a:lstStyle>
            <a:lvl1pPr>
              <a:defRPr sz="1700">
                <a:solidFill>
                  <a:schemeClr val="tx1"/>
                </a:solidFill>
                <a:latin typeface="Times" charset="0"/>
                <a:ea typeface="ＭＳ Ｐゴシック" charset="0"/>
                <a:cs typeface="ＭＳ Ｐゴシック" charset="0"/>
              </a:defRPr>
            </a:lvl1pPr>
            <a:lvl2pPr marL="37931725" indent="-37474525">
              <a:defRPr sz="1700">
                <a:solidFill>
                  <a:schemeClr val="tx1"/>
                </a:solidFill>
                <a:latin typeface="Times" charset="0"/>
                <a:ea typeface="ＭＳ Ｐゴシック" charset="0"/>
              </a:defRPr>
            </a:lvl2pPr>
            <a:lvl3pPr>
              <a:defRPr sz="1700">
                <a:solidFill>
                  <a:schemeClr val="tx1"/>
                </a:solidFill>
                <a:latin typeface="Times" charset="0"/>
                <a:ea typeface="ＭＳ Ｐゴシック" charset="0"/>
              </a:defRPr>
            </a:lvl3pPr>
            <a:lvl4pPr>
              <a:defRPr sz="1700">
                <a:solidFill>
                  <a:schemeClr val="tx1"/>
                </a:solidFill>
                <a:latin typeface="Times" charset="0"/>
                <a:ea typeface="ＭＳ Ｐゴシック" charset="0"/>
              </a:defRPr>
            </a:lvl4pPr>
            <a:lvl5pPr>
              <a:defRPr sz="1700">
                <a:solidFill>
                  <a:schemeClr val="tx1"/>
                </a:solidFill>
                <a:latin typeface="Times" charset="0"/>
                <a:ea typeface="ＭＳ Ｐゴシック" charset="0"/>
              </a:defRPr>
            </a:lvl5pPr>
            <a:lvl6pPr marL="457200" eaLnBrk="0" fontAlgn="base" hangingPunct="0">
              <a:spcBef>
                <a:spcPct val="0"/>
              </a:spcBef>
              <a:spcAft>
                <a:spcPct val="0"/>
              </a:spcAft>
              <a:defRPr sz="1700">
                <a:solidFill>
                  <a:schemeClr val="tx1"/>
                </a:solidFill>
                <a:latin typeface="Times" charset="0"/>
                <a:ea typeface="ＭＳ Ｐゴシック" charset="0"/>
              </a:defRPr>
            </a:lvl6pPr>
            <a:lvl7pPr marL="914400" eaLnBrk="0" fontAlgn="base" hangingPunct="0">
              <a:spcBef>
                <a:spcPct val="0"/>
              </a:spcBef>
              <a:spcAft>
                <a:spcPct val="0"/>
              </a:spcAft>
              <a:defRPr sz="1700">
                <a:solidFill>
                  <a:schemeClr val="tx1"/>
                </a:solidFill>
                <a:latin typeface="Times" charset="0"/>
                <a:ea typeface="ＭＳ Ｐゴシック" charset="0"/>
              </a:defRPr>
            </a:lvl7pPr>
            <a:lvl8pPr marL="1371600" eaLnBrk="0" fontAlgn="base" hangingPunct="0">
              <a:spcBef>
                <a:spcPct val="0"/>
              </a:spcBef>
              <a:spcAft>
                <a:spcPct val="0"/>
              </a:spcAft>
              <a:defRPr sz="1700">
                <a:solidFill>
                  <a:schemeClr val="tx1"/>
                </a:solidFill>
                <a:latin typeface="Times" charset="0"/>
                <a:ea typeface="ＭＳ Ｐゴシック" charset="0"/>
              </a:defRPr>
            </a:lvl8pPr>
            <a:lvl9pPr marL="1828800" eaLnBrk="0" fontAlgn="base" hangingPunct="0">
              <a:spcBef>
                <a:spcPct val="0"/>
              </a:spcBef>
              <a:spcAft>
                <a:spcPct val="0"/>
              </a:spcAft>
              <a:defRPr sz="1700">
                <a:solidFill>
                  <a:schemeClr val="tx1"/>
                </a:solidFill>
                <a:latin typeface="Times" charset="0"/>
                <a:ea typeface="ＭＳ Ｐゴシック" charset="0"/>
              </a:defRPr>
            </a:lvl9pPr>
          </a:lstStyle>
          <a:p>
            <a:pPr>
              <a:buFont typeface="Wingdings" charset="0"/>
              <a:buNone/>
            </a:pPr>
            <a:endParaRPr lang="en-US" sz="1800" dirty="0">
              <a:solidFill>
                <a:schemeClr val="tx2">
                  <a:lumMod val="40000"/>
                  <a:lumOff val="60000"/>
                </a:schemeClr>
              </a:solidFill>
              <a:latin typeface="Arial"/>
              <a:cs typeface="Arial"/>
            </a:endParaRPr>
          </a:p>
          <a:p>
            <a:pPr>
              <a:buFont typeface="Arial" charset="0"/>
              <a:buChar char="•"/>
            </a:pPr>
            <a:r>
              <a:rPr lang="en-US" sz="1900" dirty="0">
                <a:solidFill>
                  <a:schemeClr val="tx2">
                    <a:lumMod val="40000"/>
                    <a:lumOff val="60000"/>
                  </a:schemeClr>
                </a:solidFill>
                <a:latin typeface="Arial"/>
                <a:cs typeface="Arial"/>
              </a:rPr>
              <a:t>Build worldwide innovation networks with diverse expertise</a:t>
            </a:r>
          </a:p>
          <a:p>
            <a:endParaRPr lang="en-US" sz="1900" dirty="0">
              <a:solidFill>
                <a:schemeClr val="tx2">
                  <a:lumMod val="40000"/>
                  <a:lumOff val="60000"/>
                </a:schemeClr>
              </a:solidFill>
              <a:latin typeface="Arial"/>
              <a:cs typeface="Arial"/>
            </a:endParaRPr>
          </a:p>
          <a:p>
            <a:pPr>
              <a:buFont typeface="Arial" charset="0"/>
              <a:buChar char="•"/>
            </a:pPr>
            <a:r>
              <a:rPr lang="en-US" sz="1900" dirty="0">
                <a:solidFill>
                  <a:schemeClr val="tx2">
                    <a:lumMod val="40000"/>
                    <a:lumOff val="60000"/>
                  </a:schemeClr>
                </a:solidFill>
                <a:latin typeface="Arial"/>
                <a:cs typeface="Arial"/>
              </a:rPr>
              <a:t>Make available to the world's scientists screening facilities, validated animal disease models, and compound </a:t>
            </a:r>
            <a:r>
              <a:rPr lang="en-US" sz="1900" dirty="0">
                <a:solidFill>
                  <a:schemeClr val="bg1"/>
                </a:solidFill>
                <a:latin typeface="Arial"/>
                <a:cs typeface="Arial"/>
              </a:rPr>
              <a:t>libraries</a:t>
            </a:r>
          </a:p>
          <a:p>
            <a:endParaRPr lang="en-US" sz="1900" dirty="0">
              <a:solidFill>
                <a:schemeClr val="bg1"/>
              </a:solidFill>
              <a:latin typeface="Arial"/>
              <a:cs typeface="Arial"/>
            </a:endParaRPr>
          </a:p>
          <a:p>
            <a:pPr>
              <a:buFont typeface="Arial" charset="0"/>
              <a:buChar char="•"/>
            </a:pPr>
            <a:r>
              <a:rPr lang="en-US" sz="1900" dirty="0">
                <a:solidFill>
                  <a:schemeClr val="bg1"/>
                </a:solidFill>
                <a:latin typeface="Arial"/>
                <a:cs typeface="Arial"/>
              </a:rPr>
              <a:t>Build worldwide innovation networks with diverse expertise</a:t>
            </a:r>
          </a:p>
          <a:p>
            <a:r>
              <a:rPr lang="en-US" sz="1900" dirty="0">
                <a:solidFill>
                  <a:schemeClr val="tx2">
                    <a:lumMod val="40000"/>
                    <a:lumOff val="60000"/>
                  </a:schemeClr>
                </a:solidFill>
                <a:latin typeface="Arial"/>
                <a:cs typeface="Arial"/>
              </a:rPr>
              <a:t> </a:t>
            </a:r>
          </a:p>
        </p:txBody>
      </p:sp>
      <p:sp>
        <p:nvSpPr>
          <p:cNvPr id="57349" name="TextBox 4"/>
          <p:cNvSpPr txBox="1">
            <a:spLocks noChangeArrowheads="1"/>
          </p:cNvSpPr>
          <p:nvPr/>
        </p:nvSpPr>
        <p:spPr bwMode="auto">
          <a:xfrm>
            <a:off x="8464463" y="508001"/>
            <a:ext cx="230849" cy="37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4276" tIns="57138" rIns="114276" bIns="57138">
            <a:spAutoFit/>
          </a:bodyPr>
          <a:lstStyle>
            <a:lvl1pPr>
              <a:defRPr sz="1700">
                <a:solidFill>
                  <a:schemeClr val="tx1"/>
                </a:solidFill>
                <a:latin typeface="Times" charset="0"/>
                <a:ea typeface="ＭＳ Ｐゴシック" charset="0"/>
                <a:cs typeface="ＭＳ Ｐゴシック" charset="0"/>
              </a:defRPr>
            </a:lvl1pPr>
            <a:lvl2pPr marL="37931725" indent="-37474525">
              <a:defRPr sz="1700">
                <a:solidFill>
                  <a:schemeClr val="tx1"/>
                </a:solidFill>
                <a:latin typeface="Times" charset="0"/>
                <a:ea typeface="ＭＳ Ｐゴシック" charset="0"/>
              </a:defRPr>
            </a:lvl2pPr>
            <a:lvl3pPr>
              <a:defRPr sz="1700">
                <a:solidFill>
                  <a:schemeClr val="tx1"/>
                </a:solidFill>
                <a:latin typeface="Times" charset="0"/>
                <a:ea typeface="ＭＳ Ｐゴシック" charset="0"/>
              </a:defRPr>
            </a:lvl3pPr>
            <a:lvl4pPr>
              <a:defRPr sz="1700">
                <a:solidFill>
                  <a:schemeClr val="tx1"/>
                </a:solidFill>
                <a:latin typeface="Times" charset="0"/>
                <a:ea typeface="ＭＳ Ｐゴシック" charset="0"/>
              </a:defRPr>
            </a:lvl4pPr>
            <a:lvl5pPr>
              <a:defRPr sz="1700">
                <a:solidFill>
                  <a:schemeClr val="tx1"/>
                </a:solidFill>
                <a:latin typeface="Times" charset="0"/>
                <a:ea typeface="ＭＳ Ｐゴシック" charset="0"/>
              </a:defRPr>
            </a:lvl5pPr>
            <a:lvl6pPr marL="457200" eaLnBrk="0" fontAlgn="base" hangingPunct="0">
              <a:spcBef>
                <a:spcPct val="0"/>
              </a:spcBef>
              <a:spcAft>
                <a:spcPct val="0"/>
              </a:spcAft>
              <a:defRPr sz="1700">
                <a:solidFill>
                  <a:schemeClr val="tx1"/>
                </a:solidFill>
                <a:latin typeface="Times" charset="0"/>
                <a:ea typeface="ＭＳ Ｐゴシック" charset="0"/>
              </a:defRPr>
            </a:lvl6pPr>
            <a:lvl7pPr marL="914400" eaLnBrk="0" fontAlgn="base" hangingPunct="0">
              <a:spcBef>
                <a:spcPct val="0"/>
              </a:spcBef>
              <a:spcAft>
                <a:spcPct val="0"/>
              </a:spcAft>
              <a:defRPr sz="1700">
                <a:solidFill>
                  <a:schemeClr val="tx1"/>
                </a:solidFill>
                <a:latin typeface="Times" charset="0"/>
                <a:ea typeface="ＭＳ Ｐゴシック" charset="0"/>
              </a:defRPr>
            </a:lvl7pPr>
            <a:lvl8pPr marL="1371600" eaLnBrk="0" fontAlgn="base" hangingPunct="0">
              <a:spcBef>
                <a:spcPct val="0"/>
              </a:spcBef>
              <a:spcAft>
                <a:spcPct val="0"/>
              </a:spcAft>
              <a:defRPr sz="1700">
                <a:solidFill>
                  <a:schemeClr val="tx1"/>
                </a:solidFill>
                <a:latin typeface="Times" charset="0"/>
                <a:ea typeface="ＭＳ Ｐゴシック" charset="0"/>
              </a:defRPr>
            </a:lvl8pPr>
            <a:lvl9pPr marL="1828800" eaLnBrk="0" fontAlgn="base" hangingPunct="0">
              <a:spcBef>
                <a:spcPct val="0"/>
              </a:spcBef>
              <a:spcAft>
                <a:spcPct val="0"/>
              </a:spcAft>
              <a:defRPr sz="1700">
                <a:solidFill>
                  <a:schemeClr val="tx1"/>
                </a:solidFill>
                <a:latin typeface="Times" charset="0"/>
                <a:ea typeface="ＭＳ Ｐゴシック" charset="0"/>
              </a:defRPr>
            </a:lvl9pPr>
          </a:lstStyle>
          <a:p>
            <a:endParaRPr lang="en-US"/>
          </a:p>
        </p:txBody>
      </p:sp>
      <p:sp>
        <p:nvSpPr>
          <p:cNvPr id="3" name="TextBox 2"/>
          <p:cNvSpPr txBox="1"/>
          <p:nvPr/>
        </p:nvSpPr>
        <p:spPr>
          <a:xfrm>
            <a:off x="5967682" y="6225380"/>
            <a:ext cx="6221146" cy="430869"/>
          </a:xfrm>
          <a:prstGeom prst="rect">
            <a:avLst/>
          </a:prstGeom>
          <a:noFill/>
        </p:spPr>
        <p:txBody>
          <a:bodyPr wrap="square" lIns="91420" tIns="45711" rIns="91420" bIns="45711" rtlCol="0">
            <a:spAutoFit/>
          </a:bodyPr>
          <a:lstStyle/>
          <a:p>
            <a:r>
              <a:rPr lang="en-US" sz="1100" dirty="0">
                <a:solidFill>
                  <a:schemeClr val="accent5">
                    <a:lumMod val="40000"/>
                    <a:lumOff val="60000"/>
                  </a:schemeClr>
                </a:solidFill>
                <a:latin typeface="Arial"/>
                <a:cs typeface="Arial"/>
              </a:rPr>
              <a:t>B. </a:t>
            </a:r>
            <a:r>
              <a:rPr lang="en-US" sz="1100" dirty="0" err="1">
                <a:solidFill>
                  <a:schemeClr val="accent5">
                    <a:lumMod val="40000"/>
                    <a:lumOff val="60000"/>
                  </a:schemeClr>
                </a:solidFill>
                <a:latin typeface="Arial"/>
                <a:cs typeface="Arial"/>
              </a:rPr>
              <a:t>Onaral</a:t>
            </a:r>
            <a:r>
              <a:rPr lang="en-US" sz="1100" dirty="0">
                <a:solidFill>
                  <a:schemeClr val="accent5">
                    <a:lumMod val="40000"/>
                    <a:lumOff val="60000"/>
                  </a:schemeClr>
                </a:solidFill>
                <a:latin typeface="Arial"/>
                <a:cs typeface="Arial"/>
              </a:rPr>
              <a:t>, Emerging Economies, Enduring Partnerships. </a:t>
            </a:r>
            <a:r>
              <a:rPr lang="en-US" sz="1100" i="1" dirty="0">
                <a:solidFill>
                  <a:schemeClr val="accent5">
                    <a:lumMod val="40000"/>
                    <a:lumOff val="60000"/>
                  </a:schemeClr>
                </a:solidFill>
                <a:latin typeface="Arial"/>
                <a:cs typeface="Arial"/>
              </a:rPr>
              <a:t>Sci. Transl. Med. </a:t>
            </a:r>
            <a:r>
              <a:rPr lang="en-US" sz="1100" b="1" dirty="0">
                <a:solidFill>
                  <a:schemeClr val="accent5">
                    <a:lumMod val="40000"/>
                    <a:lumOff val="60000"/>
                  </a:schemeClr>
                </a:solidFill>
                <a:latin typeface="Arial"/>
                <a:cs typeface="Arial"/>
              </a:rPr>
              <a:t>4</a:t>
            </a:r>
            <a:r>
              <a:rPr lang="en-US" sz="1100" dirty="0">
                <a:solidFill>
                  <a:schemeClr val="accent5">
                    <a:lumMod val="40000"/>
                    <a:lumOff val="60000"/>
                  </a:schemeClr>
                </a:solidFill>
                <a:latin typeface="Arial"/>
                <a:cs typeface="Arial"/>
              </a:rPr>
              <a:t>, 158ed8 (2012). </a:t>
            </a:r>
          </a:p>
          <a:p>
            <a:r>
              <a:rPr lang="en-US" sz="1100" dirty="0">
                <a:solidFill>
                  <a:schemeClr val="accent5">
                    <a:lumMod val="40000"/>
                    <a:lumOff val="60000"/>
                  </a:schemeClr>
                </a:solidFill>
                <a:latin typeface="Arial"/>
                <a:cs typeface="Arial"/>
              </a:rPr>
              <a:t>Podcast: </a:t>
            </a:r>
            <a:r>
              <a:rPr lang="en-US" sz="1100" dirty="0" err="1">
                <a:solidFill>
                  <a:schemeClr val="accent5">
                    <a:lumMod val="40000"/>
                    <a:lumOff val="60000"/>
                  </a:schemeClr>
                </a:solidFill>
                <a:latin typeface="Arial"/>
                <a:cs typeface="Arial"/>
              </a:rPr>
              <a:t>stm.sciencemag.org</a:t>
            </a:r>
            <a:r>
              <a:rPr lang="en-US" sz="1100" dirty="0">
                <a:solidFill>
                  <a:schemeClr val="accent5">
                    <a:lumMod val="40000"/>
                    <a:lumOff val="60000"/>
                  </a:schemeClr>
                </a:solidFill>
                <a:latin typeface="Arial"/>
                <a:cs typeface="Arial"/>
              </a:rPr>
              <a:t>/content/4/158/158pc7.abstract</a:t>
            </a:r>
          </a:p>
        </p:txBody>
      </p:sp>
      <p:pic>
        <p:nvPicPr>
          <p:cNvPr id="6" name="Picture 5" descr="collabo_links-medium-954x47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25" y="696502"/>
            <a:ext cx="11920973" cy="4454768"/>
          </a:xfrm>
          <a:prstGeom prst="rect">
            <a:avLst/>
          </a:prstGeom>
        </p:spPr>
      </p:pic>
      <p:sp>
        <p:nvSpPr>
          <p:cNvPr id="2" name="Rounded Rectangle 1"/>
          <p:cNvSpPr/>
          <p:nvPr/>
        </p:nvSpPr>
        <p:spPr>
          <a:xfrm>
            <a:off x="1735015" y="1969477"/>
            <a:ext cx="2497016" cy="1113692"/>
          </a:xfrm>
          <a:prstGeom prst="roundRect">
            <a:avLst/>
          </a:prstGeom>
          <a:noFill/>
          <a:ln>
            <a:solidFill>
              <a:srgbClr val="FFFF00"/>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p>
        </p:txBody>
      </p:sp>
      <p:sp>
        <p:nvSpPr>
          <p:cNvPr id="4" name="Rounded Rectangle 3"/>
          <p:cNvSpPr/>
          <p:nvPr/>
        </p:nvSpPr>
        <p:spPr>
          <a:xfrm>
            <a:off x="5767754" y="1629508"/>
            <a:ext cx="1957754" cy="1242646"/>
          </a:xfrm>
          <a:prstGeom prst="roundRect">
            <a:avLst/>
          </a:prstGeom>
          <a:noFill/>
          <a:ln>
            <a:solidFill>
              <a:srgbClr val="FFFF00"/>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p>
        </p:txBody>
      </p:sp>
      <p:sp>
        <p:nvSpPr>
          <p:cNvPr id="5" name="Rounded Rectangle 4"/>
          <p:cNvSpPr/>
          <p:nvPr/>
        </p:nvSpPr>
        <p:spPr>
          <a:xfrm>
            <a:off x="9706708" y="2250831"/>
            <a:ext cx="679938" cy="832338"/>
          </a:xfrm>
          <a:prstGeom prst="roundRect">
            <a:avLst/>
          </a:prstGeom>
          <a:noFill/>
          <a:ln>
            <a:solidFill>
              <a:srgbClr val="FFFF00"/>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p>
        </p:txBody>
      </p:sp>
      <p:sp>
        <p:nvSpPr>
          <p:cNvPr id="7" name="TextBox 6"/>
          <p:cNvSpPr txBox="1"/>
          <p:nvPr/>
        </p:nvSpPr>
        <p:spPr>
          <a:xfrm>
            <a:off x="2672380" y="1477108"/>
            <a:ext cx="622286" cy="369332"/>
          </a:xfrm>
          <a:prstGeom prst="rect">
            <a:avLst/>
          </a:prstGeom>
          <a:noFill/>
          <a:ln>
            <a:solidFill>
              <a:schemeClr val="bg2"/>
            </a:solidFill>
          </a:ln>
        </p:spPr>
        <p:txBody>
          <a:bodyPr wrap="none" rtlCol="0" anchor="ctr" anchorCtr="1">
            <a:spAutoFit/>
          </a:bodyPr>
          <a:lstStyle/>
          <a:p>
            <a:r>
              <a:rPr lang="en-US" dirty="0" smtClean="0"/>
              <a:t>USA</a:t>
            </a:r>
          </a:p>
        </p:txBody>
      </p:sp>
      <p:sp>
        <p:nvSpPr>
          <p:cNvPr id="8" name="TextBox 7"/>
          <p:cNvSpPr txBox="1"/>
          <p:nvPr/>
        </p:nvSpPr>
        <p:spPr>
          <a:xfrm>
            <a:off x="6283569" y="1210380"/>
            <a:ext cx="976549" cy="369332"/>
          </a:xfrm>
          <a:prstGeom prst="rect">
            <a:avLst/>
          </a:prstGeom>
          <a:noFill/>
          <a:ln>
            <a:solidFill>
              <a:schemeClr val="bg2"/>
            </a:solidFill>
          </a:ln>
        </p:spPr>
        <p:txBody>
          <a:bodyPr wrap="none" rtlCol="0" anchor="ctr" anchorCtr="1">
            <a:spAutoFit/>
          </a:bodyPr>
          <a:lstStyle/>
          <a:p>
            <a:r>
              <a:rPr lang="en-US" dirty="0" smtClean="0"/>
              <a:t>Europe</a:t>
            </a:r>
          </a:p>
        </p:txBody>
      </p:sp>
      <p:sp>
        <p:nvSpPr>
          <p:cNvPr id="9" name="TextBox 8"/>
          <p:cNvSpPr txBox="1"/>
          <p:nvPr/>
        </p:nvSpPr>
        <p:spPr>
          <a:xfrm>
            <a:off x="9528719" y="1784811"/>
            <a:ext cx="857927" cy="369332"/>
          </a:xfrm>
          <a:prstGeom prst="rect">
            <a:avLst/>
          </a:prstGeom>
          <a:noFill/>
          <a:ln>
            <a:solidFill>
              <a:schemeClr val="bg2"/>
            </a:solidFill>
          </a:ln>
        </p:spPr>
        <p:txBody>
          <a:bodyPr wrap="none" rtlCol="0" anchor="ctr" anchorCtr="1">
            <a:spAutoFit/>
          </a:bodyPr>
          <a:lstStyle/>
          <a:p>
            <a:r>
              <a:rPr lang="en-US" dirty="0" smtClean="0"/>
              <a:t>China</a:t>
            </a:r>
          </a:p>
        </p:txBody>
      </p:sp>
      <p:sp>
        <p:nvSpPr>
          <p:cNvPr id="10" name="TextBox 9"/>
          <p:cNvSpPr txBox="1"/>
          <p:nvPr/>
        </p:nvSpPr>
        <p:spPr>
          <a:xfrm>
            <a:off x="4832691" y="14619"/>
            <a:ext cx="2901756" cy="584775"/>
          </a:xfrm>
          <a:prstGeom prst="rect">
            <a:avLst/>
          </a:prstGeom>
          <a:noFill/>
          <a:ln>
            <a:solidFill>
              <a:schemeClr val="bg2"/>
            </a:solidFill>
          </a:ln>
        </p:spPr>
        <p:txBody>
          <a:bodyPr wrap="none" rtlCol="0" anchor="ctr" anchorCtr="1">
            <a:spAutoFit/>
          </a:bodyPr>
          <a:lstStyle/>
          <a:p>
            <a:r>
              <a:rPr lang="en-US" sz="3200" b="1" dirty="0" smtClean="0">
                <a:solidFill>
                  <a:schemeClr val="bg1"/>
                </a:solidFill>
              </a:rPr>
              <a:t>Collaboration</a:t>
            </a:r>
          </a:p>
        </p:txBody>
      </p:sp>
    </p:spTree>
    <p:extLst>
      <p:ext uri="{BB962C8B-B14F-4D97-AF65-F5344CB8AC3E}">
        <p14:creationId xmlns:p14="http://schemas.microsoft.com/office/powerpoint/2010/main" val="988552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fltVal val="0"/>
                                          </p:val>
                                        </p:tav>
                                        <p:tav tm="100000">
                                          <p:val>
                                            <p:strVal val="#ppt_w"/>
                                          </p:val>
                                        </p:tav>
                                      </p:tavLst>
                                    </p:anim>
                                    <p:anim calcmode="lin" valueType="num">
                                      <p:cBhvr>
                                        <p:cTn id="30" dur="1000" fill="hold"/>
                                        <p:tgtEl>
                                          <p:spTgt spid="5"/>
                                        </p:tgtEl>
                                        <p:attrNameLst>
                                          <p:attrName>ppt_h</p:attrName>
                                        </p:attrNameLst>
                                      </p:cBhvr>
                                      <p:tavLst>
                                        <p:tav tm="0">
                                          <p:val>
                                            <p:fltVal val="0"/>
                                          </p:val>
                                        </p:tav>
                                        <p:tav tm="100000">
                                          <p:val>
                                            <p:strVal val="#ppt_h"/>
                                          </p:val>
                                        </p:tav>
                                      </p:tavLst>
                                    </p:anim>
                                    <p:anim calcmode="lin" valueType="num">
                                      <p:cBhvr>
                                        <p:cTn id="31" dur="1000" fill="hold"/>
                                        <p:tgtEl>
                                          <p:spTgt spid="5"/>
                                        </p:tgtEl>
                                        <p:attrNameLst>
                                          <p:attrName>style.rotation</p:attrName>
                                        </p:attrNameLst>
                                      </p:cBhvr>
                                      <p:tavLst>
                                        <p:tav tm="0">
                                          <p:val>
                                            <p:fltVal val="90"/>
                                          </p:val>
                                        </p:tav>
                                        <p:tav tm="100000">
                                          <p:val>
                                            <p:fltVal val="0"/>
                                          </p:val>
                                        </p:tav>
                                      </p:tavLst>
                                    </p:anim>
                                    <p:animEffect transition="in" filter="fade">
                                      <p:cBhvr>
                                        <p:cTn id="32" dur="1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6"/>
          <p:cNvSpPr>
            <a:spLocks noChangeArrowheads="1"/>
          </p:cNvSpPr>
          <p:nvPr/>
        </p:nvSpPr>
        <p:spPr bwMode="auto">
          <a:xfrm>
            <a:off x="237198" y="134937"/>
            <a:ext cx="10972059" cy="134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3" tIns="40811" rIns="81623" bIns="40811" anchor="ctr"/>
          <a:lstStyle/>
          <a:p>
            <a:pPr algn="ctr" defTabSz="815579"/>
            <a:r>
              <a:rPr lang="en-US" sz="4300" dirty="0">
                <a:latin typeface="Arial" charset="0"/>
              </a:rPr>
              <a:t>    </a:t>
            </a:r>
            <a:r>
              <a:rPr lang="en-US" sz="3600" b="1" dirty="0" smtClean="0">
                <a:solidFill>
                  <a:schemeClr val="bg1"/>
                </a:solidFill>
                <a:latin typeface="+mj-lt"/>
              </a:rPr>
              <a:t>PUBLIC AND PRIVATE PARTNERSHIPS</a:t>
            </a:r>
          </a:p>
          <a:p>
            <a:pPr algn="ctr"/>
            <a:r>
              <a:rPr lang="en-US" sz="1400" b="1" i="1" dirty="0">
                <a:solidFill>
                  <a:schemeClr val="bg1"/>
                </a:solidFill>
              </a:rPr>
              <a:t>“Share everything … Play fair.”</a:t>
            </a:r>
          </a:p>
          <a:p>
            <a:pPr algn="ctr"/>
            <a:r>
              <a:rPr lang="en-US" sz="1400" b="1" i="1" dirty="0">
                <a:solidFill>
                  <a:schemeClr val="bg1"/>
                </a:solidFill>
              </a:rPr>
              <a:t>                                 </a:t>
            </a:r>
            <a:r>
              <a:rPr lang="en-US" sz="1200" b="1" i="1" dirty="0">
                <a:solidFill>
                  <a:schemeClr val="bg1"/>
                </a:solidFill>
              </a:rPr>
              <a:t>   </a:t>
            </a:r>
            <a:r>
              <a:rPr lang="en-US" sz="1200" b="1" dirty="0">
                <a:solidFill>
                  <a:schemeClr val="bg1"/>
                </a:solidFill>
              </a:rPr>
              <a:t>--Robert </a:t>
            </a:r>
            <a:r>
              <a:rPr lang="en-US" sz="1200" b="1" dirty="0" err="1">
                <a:solidFill>
                  <a:schemeClr val="bg1"/>
                </a:solidFill>
              </a:rPr>
              <a:t>Fulghum</a:t>
            </a:r>
            <a:endParaRPr lang="en-US" sz="1200" b="1" dirty="0">
              <a:solidFill>
                <a:schemeClr val="bg1"/>
              </a:solidFill>
            </a:endParaRPr>
          </a:p>
          <a:p>
            <a:pPr algn="ctr" defTabSz="815579"/>
            <a:endParaRPr lang="en-US" sz="3600" dirty="0">
              <a:solidFill>
                <a:schemeClr val="accent3">
                  <a:lumMod val="60000"/>
                  <a:lumOff val="40000"/>
                </a:schemeClr>
              </a:solidFill>
              <a:latin typeface="+mj-lt"/>
            </a:endParaRPr>
          </a:p>
        </p:txBody>
      </p:sp>
      <p:pic>
        <p:nvPicPr>
          <p:cNvPr id="19458" name="Picture 5" descr="Mills.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654476" y="1148861"/>
            <a:ext cx="4787396" cy="4141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22003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bwMode="auto">
          <a:xfrm>
            <a:off x="175910" y="626332"/>
            <a:ext cx="12012915" cy="1162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noAutofit/>
          </a:bodyPr>
          <a:lstStyle/>
          <a:p>
            <a:pPr algn="ctr"/>
            <a:r>
              <a:rPr lang="en-US" dirty="0" smtClean="0">
                <a:solidFill>
                  <a:schemeClr val="bg1"/>
                </a:solidFill>
                <a:ea typeface="ＭＳ Ｐゴシック" charset="0"/>
                <a:cs typeface="Adobe Arabic"/>
              </a:rPr>
              <a:t>DATA SHARING</a:t>
            </a:r>
            <a:endParaRPr lang="en-US" dirty="0">
              <a:solidFill>
                <a:schemeClr val="bg1"/>
              </a:solidFill>
              <a:ea typeface="ＭＳ Ｐゴシック" charset="0"/>
              <a:cs typeface="Adobe Arabic"/>
            </a:endParaRPr>
          </a:p>
        </p:txBody>
      </p:sp>
      <p:sp>
        <p:nvSpPr>
          <p:cNvPr id="55298" name="Content Placeholder 2"/>
          <p:cNvSpPr>
            <a:spLocks noGrp="1"/>
          </p:cNvSpPr>
          <p:nvPr>
            <p:ph idx="1"/>
          </p:nvPr>
        </p:nvSpPr>
        <p:spPr bwMode="auto">
          <a:xfrm>
            <a:off x="0" y="1793729"/>
            <a:ext cx="12188825" cy="332829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4300" tIns="57150" rIns="114300" bIns="57150" numCol="1" anchor="t" anchorCtr="0" compatLnSpc="1">
            <a:prstTxWarp prst="textNoShape">
              <a:avLst/>
            </a:prstTxWarp>
            <a:normAutofit/>
          </a:bodyPr>
          <a:lstStyle/>
          <a:p>
            <a:r>
              <a:rPr lang="en-US" sz="2800" dirty="0">
                <a:solidFill>
                  <a:schemeClr val="bg1"/>
                </a:solidFill>
                <a:ea typeface="ＭＳ Ｐゴシック" charset="0"/>
                <a:cs typeface="ＭＳ Ｐゴシック" charset="0"/>
              </a:rPr>
              <a:t>Sharing of knowledge </a:t>
            </a:r>
            <a:r>
              <a:rPr lang="en-US" sz="2800" dirty="0" smtClean="0">
                <a:solidFill>
                  <a:schemeClr val="bg1"/>
                </a:solidFill>
                <a:ea typeface="ＭＳ Ｐゴシック" charset="0"/>
                <a:cs typeface="ＭＳ Ｐゴシック" charset="0"/>
              </a:rPr>
              <a:t>drives science </a:t>
            </a:r>
            <a:r>
              <a:rPr lang="en-US" sz="2800" dirty="0">
                <a:solidFill>
                  <a:schemeClr val="bg1"/>
                </a:solidFill>
                <a:ea typeface="ＭＳ Ｐゴシック" charset="0"/>
                <a:cs typeface="ＭＳ Ｐゴシック" charset="0"/>
              </a:rPr>
              <a:t>and </a:t>
            </a:r>
            <a:r>
              <a:rPr lang="en-US" sz="2800" dirty="0" smtClean="0">
                <a:solidFill>
                  <a:schemeClr val="bg1"/>
                </a:solidFill>
                <a:ea typeface="ＭＳ Ｐゴシック" charset="0"/>
                <a:cs typeface="ＭＳ Ｐゴシック" charset="0"/>
              </a:rPr>
              <a:t>innovation. It fosters </a:t>
            </a:r>
            <a:r>
              <a:rPr lang="en-US" sz="2800" dirty="0">
                <a:solidFill>
                  <a:schemeClr val="bg1"/>
                </a:solidFill>
                <a:ea typeface="ＭＳ Ｐゴシック" charset="0"/>
                <a:cs typeface="ＭＳ Ｐゴシック" charset="0"/>
              </a:rPr>
              <a:t>cross-pollination, an essential driver of </a:t>
            </a:r>
            <a:r>
              <a:rPr lang="en-US" sz="2800" dirty="0" smtClean="0">
                <a:solidFill>
                  <a:schemeClr val="bg1"/>
                </a:solidFill>
                <a:ea typeface="ＭＳ Ｐゴシック" charset="0"/>
                <a:cs typeface="ＭＳ Ｐゴシック" charset="0"/>
              </a:rPr>
              <a:t>creativity </a:t>
            </a:r>
            <a:endParaRPr lang="en-US" sz="2800" dirty="0">
              <a:solidFill>
                <a:schemeClr val="bg1"/>
              </a:solidFill>
              <a:ea typeface="ＭＳ Ｐゴシック" charset="0"/>
              <a:cs typeface="ＭＳ Ｐゴシック" charset="0"/>
            </a:endParaRPr>
          </a:p>
          <a:p>
            <a:r>
              <a:rPr lang="en-US" sz="2800" dirty="0" smtClean="0">
                <a:solidFill>
                  <a:schemeClr val="bg1"/>
                </a:solidFill>
                <a:ea typeface="ＭＳ Ｐゴシック" charset="0"/>
                <a:cs typeface="ＭＳ Ｐゴシック" charset="0"/>
              </a:rPr>
              <a:t>A </a:t>
            </a:r>
            <a:r>
              <a:rPr lang="en-US" sz="2800" dirty="0">
                <a:solidFill>
                  <a:schemeClr val="bg1"/>
                </a:solidFill>
                <a:ea typeface="ＭＳ Ｐゴシック" charset="0"/>
                <a:cs typeface="ＭＳ Ｐゴシック" charset="0"/>
              </a:rPr>
              <a:t>proprietary culture threatens to stall the engine that has given us so many valuable </a:t>
            </a:r>
            <a:r>
              <a:rPr lang="en-US" sz="2800" dirty="0" smtClean="0">
                <a:solidFill>
                  <a:schemeClr val="bg1"/>
                </a:solidFill>
                <a:ea typeface="ＭＳ Ｐゴシック" charset="0"/>
                <a:cs typeface="ＭＳ Ｐゴシック" charset="0"/>
              </a:rPr>
              <a:t>treatments</a:t>
            </a:r>
            <a:endParaRPr lang="en-US" sz="2800" b="1" dirty="0">
              <a:solidFill>
                <a:schemeClr val="bg1"/>
              </a:solidFill>
              <a:latin typeface="Arial" charset="0"/>
              <a:ea typeface="ＭＳ Ｐゴシック" charset="0"/>
              <a:cs typeface="ＭＳ Ｐゴシック" charset="0"/>
            </a:endParaRPr>
          </a:p>
          <a:p>
            <a:r>
              <a:rPr lang="en-US" sz="2800" dirty="0">
                <a:solidFill>
                  <a:schemeClr val="bg1"/>
                </a:solidFill>
                <a:ea typeface="ＭＳ Ｐゴシック" charset="0"/>
                <a:cs typeface="ＭＳ Ｐゴシック" charset="0"/>
              </a:rPr>
              <a:t>Industry, academia, foundations, and </a:t>
            </a:r>
            <a:r>
              <a:rPr lang="en-US" sz="2800" dirty="0" smtClean="0">
                <a:solidFill>
                  <a:schemeClr val="bg1"/>
                </a:solidFill>
                <a:ea typeface="ＭＳ Ｐゴシック" charset="0"/>
                <a:cs typeface="ＭＳ Ｐゴシック" charset="0"/>
              </a:rPr>
              <a:t>government need to engage </a:t>
            </a:r>
            <a:r>
              <a:rPr lang="en-US" sz="2800" dirty="0">
                <a:solidFill>
                  <a:schemeClr val="bg1"/>
                </a:solidFill>
                <a:ea typeface="ＭＳ Ｐゴシック" charset="0"/>
                <a:cs typeface="ＭＳ Ｐゴシック" charset="0"/>
              </a:rPr>
              <a:t>in </a:t>
            </a:r>
            <a:r>
              <a:rPr lang="en-US" sz="2800" dirty="0" smtClean="0">
                <a:solidFill>
                  <a:schemeClr val="bg1"/>
                </a:solidFill>
                <a:ea typeface="ＭＳ Ｐゴシック" charset="0"/>
                <a:cs typeface="ＭＳ Ｐゴシック" charset="0"/>
              </a:rPr>
              <a:t>collaborations </a:t>
            </a:r>
            <a:r>
              <a:rPr lang="en-US" sz="2800" dirty="0">
                <a:solidFill>
                  <a:schemeClr val="bg1"/>
                </a:solidFill>
                <a:ea typeface="ＭＳ Ｐゴシック" charset="0"/>
                <a:cs typeface="ＭＳ Ｐゴシック" charset="0"/>
              </a:rPr>
              <a:t>early in the research </a:t>
            </a:r>
            <a:r>
              <a:rPr lang="en-US" sz="2800" dirty="0" smtClean="0">
                <a:solidFill>
                  <a:schemeClr val="bg1"/>
                </a:solidFill>
                <a:ea typeface="ＭＳ Ｐゴシック" charset="0"/>
                <a:cs typeface="ＭＳ Ｐゴシック" charset="0"/>
              </a:rPr>
              <a:t>process</a:t>
            </a:r>
            <a:endParaRPr lang="en-US" sz="2800" dirty="0">
              <a:solidFill>
                <a:schemeClr val="bg1"/>
              </a:solidFill>
              <a:ea typeface="ＭＳ Ｐゴシック" charset="0"/>
              <a:cs typeface="ＭＳ Ｐゴシック" charset="0"/>
            </a:endParaRPr>
          </a:p>
          <a:p>
            <a:pPr>
              <a:buFont typeface="Wingdings" charset="0"/>
              <a:buNone/>
            </a:pPr>
            <a:endParaRPr lang="en-US" sz="2000" b="1" dirty="0">
              <a:latin typeface="Arial" charset="0"/>
              <a:ea typeface="ＭＳ Ｐゴシック" charset="0"/>
              <a:cs typeface="ＭＳ Ｐゴシック" charset="0"/>
            </a:endParaRPr>
          </a:p>
          <a:p>
            <a:pPr>
              <a:buFont typeface="Wingdings" charset="0"/>
              <a:buNone/>
            </a:pPr>
            <a:endParaRPr lang="en-US" sz="2000" dirty="0">
              <a:latin typeface="Arial" charset="0"/>
              <a:ea typeface="ＭＳ Ｐゴシック" charset="0"/>
              <a:cs typeface="ＭＳ Ｐゴシック" charset="0"/>
            </a:endParaRPr>
          </a:p>
        </p:txBody>
      </p:sp>
      <p:pic>
        <p:nvPicPr>
          <p:cNvPr id="2" name="Picture 1" descr="12570401-3d-sharing-data-crossword-cube-words-on-white-background.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498778">
            <a:off x="9173905" y="4944769"/>
            <a:ext cx="1962725" cy="1119045"/>
          </a:xfrm>
          <a:prstGeom prst="rect">
            <a:avLst/>
          </a:prstGeom>
        </p:spPr>
      </p:pic>
      <p:sp>
        <p:nvSpPr>
          <p:cNvPr id="3" name="TextBox 2"/>
          <p:cNvSpPr txBox="1"/>
          <p:nvPr/>
        </p:nvSpPr>
        <p:spPr>
          <a:xfrm>
            <a:off x="976580" y="5304236"/>
            <a:ext cx="10230635" cy="400110"/>
          </a:xfrm>
          <a:prstGeom prst="rect">
            <a:avLst/>
          </a:prstGeom>
          <a:noFill/>
        </p:spPr>
        <p:txBody>
          <a:bodyPr wrap="square" rtlCol="0">
            <a:spAutoFit/>
          </a:bodyPr>
          <a:lstStyle/>
          <a:p>
            <a:pPr algn="ctr"/>
            <a:r>
              <a:rPr lang="en-US" sz="2000" b="1" dirty="0">
                <a:solidFill>
                  <a:schemeClr val="bg1"/>
                </a:solidFill>
                <a:ea typeface="ＭＳ Ｐゴシック" charset="0"/>
                <a:cs typeface="ＭＳ Ｐゴシック" charset="0"/>
              </a:rPr>
              <a:t>E</a:t>
            </a:r>
            <a:r>
              <a:rPr lang="en-US" sz="2000" b="1" dirty="0" smtClean="0">
                <a:solidFill>
                  <a:schemeClr val="bg1"/>
                </a:solidFill>
                <a:ea typeface="ＭＳ Ｐゴシック" charset="0"/>
                <a:cs typeface="ＭＳ Ｐゴシック" charset="0"/>
              </a:rPr>
              <a:t>xpand </a:t>
            </a:r>
            <a:r>
              <a:rPr lang="en-US" sz="2000" b="1" dirty="0">
                <a:solidFill>
                  <a:schemeClr val="bg1"/>
                </a:solidFill>
                <a:ea typeface="ＭＳ Ｐゴシック" charset="0"/>
                <a:cs typeface="ＭＳ Ｐゴシック" charset="0"/>
              </a:rPr>
              <a:t>the </a:t>
            </a:r>
            <a:r>
              <a:rPr lang="en-US" sz="2000" b="1" dirty="0" smtClean="0">
                <a:solidFill>
                  <a:schemeClr val="bg1"/>
                </a:solidFill>
              </a:rPr>
              <a:t>precompetitive space!</a:t>
            </a:r>
            <a:endParaRPr lang="en-US" sz="2000" b="1" dirty="0">
              <a:solidFill>
                <a:schemeClr val="bg1"/>
              </a:solidFill>
            </a:endParaRPr>
          </a:p>
        </p:txBody>
      </p:sp>
    </p:spTree>
    <p:extLst>
      <p:ext uri="{BB962C8B-B14F-4D97-AF65-F5344CB8AC3E}">
        <p14:creationId xmlns:p14="http://schemas.microsoft.com/office/powerpoint/2010/main" val="37349974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5298">
                                            <p:txEl>
                                              <p:pRg st="0" end="0"/>
                                            </p:txEl>
                                          </p:spTgt>
                                        </p:tgtEl>
                                        <p:attrNameLst>
                                          <p:attrName>style.visibility</p:attrName>
                                        </p:attrNameLst>
                                      </p:cBhvr>
                                      <p:to>
                                        <p:strVal val="visible"/>
                                      </p:to>
                                    </p:set>
                                    <p:anim calcmode="lin" valueType="num">
                                      <p:cBhvr additive="base">
                                        <p:cTn id="25" dur="500" fill="hold"/>
                                        <p:tgtEl>
                                          <p:spTgt spid="5529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529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5298">
                                            <p:txEl>
                                              <p:pRg st="1" end="1"/>
                                            </p:txEl>
                                          </p:spTgt>
                                        </p:tgtEl>
                                        <p:attrNameLst>
                                          <p:attrName>style.visibility</p:attrName>
                                        </p:attrNameLst>
                                      </p:cBhvr>
                                      <p:to>
                                        <p:strVal val="visible"/>
                                      </p:to>
                                    </p:set>
                                    <p:anim calcmode="lin" valueType="num">
                                      <p:cBhvr additive="base">
                                        <p:cTn id="31" dur="500" fill="hold"/>
                                        <p:tgtEl>
                                          <p:spTgt spid="55298">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529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5298">
                                            <p:txEl>
                                              <p:pRg st="2" end="2"/>
                                            </p:txEl>
                                          </p:spTgt>
                                        </p:tgtEl>
                                        <p:attrNameLst>
                                          <p:attrName>style.visibility</p:attrName>
                                        </p:attrNameLst>
                                      </p:cBhvr>
                                      <p:to>
                                        <p:strVal val="visible"/>
                                      </p:to>
                                    </p:set>
                                    <p:anim calcmode="lin" valueType="num">
                                      <p:cBhvr additive="base">
                                        <p:cTn id="37" dur="500" fill="hold"/>
                                        <p:tgtEl>
                                          <p:spTgt spid="55298">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529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TextBox 4"/>
          <p:cNvSpPr txBox="1">
            <a:spLocks noChangeArrowheads="1"/>
          </p:cNvSpPr>
          <p:nvPr/>
        </p:nvSpPr>
        <p:spPr bwMode="auto">
          <a:xfrm>
            <a:off x="8464463" y="508001"/>
            <a:ext cx="230849" cy="37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4276" tIns="57138" rIns="114276" bIns="57138">
            <a:spAutoFit/>
          </a:bodyPr>
          <a:lstStyle>
            <a:lvl1pPr>
              <a:defRPr sz="1700">
                <a:solidFill>
                  <a:schemeClr val="tx1"/>
                </a:solidFill>
                <a:latin typeface="Times" charset="0"/>
                <a:ea typeface="ＭＳ Ｐゴシック" charset="0"/>
                <a:cs typeface="ＭＳ Ｐゴシック" charset="0"/>
              </a:defRPr>
            </a:lvl1pPr>
            <a:lvl2pPr marL="37931725" indent="-37474525">
              <a:defRPr sz="1700">
                <a:solidFill>
                  <a:schemeClr val="tx1"/>
                </a:solidFill>
                <a:latin typeface="Times" charset="0"/>
                <a:ea typeface="ＭＳ Ｐゴシック" charset="0"/>
              </a:defRPr>
            </a:lvl2pPr>
            <a:lvl3pPr>
              <a:defRPr sz="1700">
                <a:solidFill>
                  <a:schemeClr val="tx1"/>
                </a:solidFill>
                <a:latin typeface="Times" charset="0"/>
                <a:ea typeface="ＭＳ Ｐゴシック" charset="0"/>
              </a:defRPr>
            </a:lvl3pPr>
            <a:lvl4pPr>
              <a:defRPr sz="1700">
                <a:solidFill>
                  <a:schemeClr val="tx1"/>
                </a:solidFill>
                <a:latin typeface="Times" charset="0"/>
                <a:ea typeface="ＭＳ Ｐゴシック" charset="0"/>
              </a:defRPr>
            </a:lvl4pPr>
            <a:lvl5pPr>
              <a:defRPr sz="1700">
                <a:solidFill>
                  <a:schemeClr val="tx1"/>
                </a:solidFill>
                <a:latin typeface="Times" charset="0"/>
                <a:ea typeface="ＭＳ Ｐゴシック" charset="0"/>
              </a:defRPr>
            </a:lvl5pPr>
            <a:lvl6pPr marL="457200" eaLnBrk="0" fontAlgn="base" hangingPunct="0">
              <a:spcBef>
                <a:spcPct val="0"/>
              </a:spcBef>
              <a:spcAft>
                <a:spcPct val="0"/>
              </a:spcAft>
              <a:defRPr sz="1700">
                <a:solidFill>
                  <a:schemeClr val="tx1"/>
                </a:solidFill>
                <a:latin typeface="Times" charset="0"/>
                <a:ea typeface="ＭＳ Ｐゴシック" charset="0"/>
              </a:defRPr>
            </a:lvl6pPr>
            <a:lvl7pPr marL="914400" eaLnBrk="0" fontAlgn="base" hangingPunct="0">
              <a:spcBef>
                <a:spcPct val="0"/>
              </a:spcBef>
              <a:spcAft>
                <a:spcPct val="0"/>
              </a:spcAft>
              <a:defRPr sz="1700">
                <a:solidFill>
                  <a:schemeClr val="tx1"/>
                </a:solidFill>
                <a:latin typeface="Times" charset="0"/>
                <a:ea typeface="ＭＳ Ｐゴシック" charset="0"/>
              </a:defRPr>
            </a:lvl7pPr>
            <a:lvl8pPr marL="1371600" eaLnBrk="0" fontAlgn="base" hangingPunct="0">
              <a:spcBef>
                <a:spcPct val="0"/>
              </a:spcBef>
              <a:spcAft>
                <a:spcPct val="0"/>
              </a:spcAft>
              <a:defRPr sz="1700">
                <a:solidFill>
                  <a:schemeClr val="tx1"/>
                </a:solidFill>
                <a:latin typeface="Times" charset="0"/>
                <a:ea typeface="ＭＳ Ｐゴシック" charset="0"/>
              </a:defRPr>
            </a:lvl8pPr>
            <a:lvl9pPr marL="1828800" eaLnBrk="0" fontAlgn="base" hangingPunct="0">
              <a:spcBef>
                <a:spcPct val="0"/>
              </a:spcBef>
              <a:spcAft>
                <a:spcPct val="0"/>
              </a:spcAft>
              <a:defRPr sz="1700">
                <a:solidFill>
                  <a:schemeClr val="tx1"/>
                </a:solidFill>
                <a:latin typeface="Times" charset="0"/>
                <a:ea typeface="ＭＳ Ｐゴシック" charset="0"/>
              </a:defRPr>
            </a:lvl9pPr>
          </a:lstStyle>
          <a:p>
            <a:endParaRPr lang="en-US"/>
          </a:p>
        </p:txBody>
      </p:sp>
      <p:sp>
        <p:nvSpPr>
          <p:cNvPr id="3" name="TextBox 2"/>
          <p:cNvSpPr txBox="1"/>
          <p:nvPr/>
        </p:nvSpPr>
        <p:spPr>
          <a:xfrm>
            <a:off x="5967682" y="6225380"/>
            <a:ext cx="6221146" cy="430869"/>
          </a:xfrm>
          <a:prstGeom prst="rect">
            <a:avLst/>
          </a:prstGeom>
          <a:noFill/>
        </p:spPr>
        <p:txBody>
          <a:bodyPr wrap="square" lIns="91420" tIns="45711" rIns="91420" bIns="45711" rtlCol="0">
            <a:spAutoFit/>
          </a:bodyPr>
          <a:lstStyle/>
          <a:p>
            <a:r>
              <a:rPr lang="en-US" sz="1100" dirty="0">
                <a:solidFill>
                  <a:schemeClr val="accent5">
                    <a:lumMod val="40000"/>
                    <a:lumOff val="60000"/>
                  </a:schemeClr>
                </a:solidFill>
                <a:latin typeface="Arial"/>
                <a:cs typeface="Arial"/>
              </a:rPr>
              <a:t>B. </a:t>
            </a:r>
            <a:r>
              <a:rPr lang="en-US" sz="1100" dirty="0" err="1">
                <a:solidFill>
                  <a:schemeClr val="accent5">
                    <a:lumMod val="40000"/>
                    <a:lumOff val="60000"/>
                  </a:schemeClr>
                </a:solidFill>
                <a:latin typeface="Arial"/>
                <a:cs typeface="Arial"/>
              </a:rPr>
              <a:t>Onaral</a:t>
            </a:r>
            <a:r>
              <a:rPr lang="en-US" sz="1100" dirty="0">
                <a:solidFill>
                  <a:schemeClr val="accent5">
                    <a:lumMod val="40000"/>
                    <a:lumOff val="60000"/>
                  </a:schemeClr>
                </a:solidFill>
                <a:latin typeface="Arial"/>
                <a:cs typeface="Arial"/>
              </a:rPr>
              <a:t>, Emerging Economies, Enduring Partnerships. </a:t>
            </a:r>
            <a:r>
              <a:rPr lang="en-US" sz="1100" i="1" dirty="0">
                <a:solidFill>
                  <a:schemeClr val="accent5">
                    <a:lumMod val="40000"/>
                    <a:lumOff val="60000"/>
                  </a:schemeClr>
                </a:solidFill>
                <a:latin typeface="Arial"/>
                <a:cs typeface="Arial"/>
              </a:rPr>
              <a:t>Sci. Transl. Med. </a:t>
            </a:r>
            <a:r>
              <a:rPr lang="en-US" sz="1100" b="1" dirty="0">
                <a:solidFill>
                  <a:schemeClr val="accent5">
                    <a:lumMod val="40000"/>
                    <a:lumOff val="60000"/>
                  </a:schemeClr>
                </a:solidFill>
                <a:latin typeface="Arial"/>
                <a:cs typeface="Arial"/>
              </a:rPr>
              <a:t>4</a:t>
            </a:r>
            <a:r>
              <a:rPr lang="en-US" sz="1100" dirty="0">
                <a:solidFill>
                  <a:schemeClr val="accent5">
                    <a:lumMod val="40000"/>
                    <a:lumOff val="60000"/>
                  </a:schemeClr>
                </a:solidFill>
                <a:latin typeface="Arial"/>
                <a:cs typeface="Arial"/>
              </a:rPr>
              <a:t>, 158ed8 (2012). </a:t>
            </a:r>
          </a:p>
          <a:p>
            <a:r>
              <a:rPr lang="en-US" sz="1100" dirty="0">
                <a:solidFill>
                  <a:schemeClr val="accent5">
                    <a:lumMod val="40000"/>
                    <a:lumOff val="60000"/>
                  </a:schemeClr>
                </a:solidFill>
                <a:latin typeface="Arial"/>
                <a:cs typeface="Arial"/>
              </a:rPr>
              <a:t>Podcast: </a:t>
            </a:r>
            <a:r>
              <a:rPr lang="en-US" sz="1100" dirty="0" err="1">
                <a:solidFill>
                  <a:schemeClr val="accent5">
                    <a:lumMod val="40000"/>
                    <a:lumOff val="60000"/>
                  </a:schemeClr>
                </a:solidFill>
                <a:latin typeface="Arial"/>
                <a:cs typeface="Arial"/>
              </a:rPr>
              <a:t>stm.sciencemag.org</a:t>
            </a:r>
            <a:r>
              <a:rPr lang="en-US" sz="1100" dirty="0">
                <a:solidFill>
                  <a:schemeClr val="accent5">
                    <a:lumMod val="40000"/>
                    <a:lumOff val="60000"/>
                  </a:schemeClr>
                </a:solidFill>
                <a:latin typeface="Arial"/>
                <a:cs typeface="Arial"/>
              </a:rPr>
              <a:t>/content/4/158/158pc7.abstract</a:t>
            </a:r>
          </a:p>
        </p:txBody>
      </p:sp>
      <p:sp>
        <p:nvSpPr>
          <p:cNvPr id="2" name="TextBox 1"/>
          <p:cNvSpPr txBox="1"/>
          <p:nvPr/>
        </p:nvSpPr>
        <p:spPr>
          <a:xfrm>
            <a:off x="1706880" y="1843594"/>
            <a:ext cx="8260080" cy="1200329"/>
          </a:xfrm>
          <a:prstGeom prst="rect">
            <a:avLst/>
          </a:prstGeom>
          <a:noFill/>
          <a:ln>
            <a:solidFill>
              <a:schemeClr val="bg2"/>
            </a:solidFill>
          </a:ln>
        </p:spPr>
        <p:txBody>
          <a:bodyPr wrap="square" rtlCol="0" anchor="ctr" anchorCtr="1">
            <a:spAutoFit/>
          </a:bodyPr>
          <a:lstStyle/>
          <a:p>
            <a:r>
              <a:rPr lang="en-US" sz="5400" b="1" dirty="0" smtClean="0">
                <a:solidFill>
                  <a:schemeClr val="bg1"/>
                </a:solidFill>
              </a:rPr>
              <a:t>Successes</a:t>
            </a:r>
          </a:p>
          <a:p>
            <a:r>
              <a:rPr lang="en-US" dirty="0" smtClean="0">
                <a:solidFill>
                  <a:schemeClr val="bg1"/>
                </a:solidFill>
              </a:rPr>
              <a:t> </a:t>
            </a:r>
          </a:p>
        </p:txBody>
      </p:sp>
    </p:spTree>
    <p:extLst>
      <p:ext uri="{BB962C8B-B14F-4D97-AF65-F5344CB8AC3E}">
        <p14:creationId xmlns:p14="http://schemas.microsoft.com/office/powerpoint/2010/main" val="14155619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821" y="65343"/>
            <a:ext cx="10555184" cy="788894"/>
          </a:xfrm>
        </p:spPr>
        <p:txBody>
          <a:bodyPr>
            <a:normAutofit/>
          </a:bodyPr>
          <a:lstStyle/>
          <a:p>
            <a:pPr algn="ctr"/>
            <a:r>
              <a:rPr lang="en-US" sz="2400" b="1" dirty="0" smtClean="0">
                <a:solidFill>
                  <a:schemeClr val="bg1"/>
                </a:solidFill>
              </a:rPr>
              <a:t>Cell-based Therapeutics</a:t>
            </a:r>
            <a:endParaRPr lang="en-US" sz="2400" b="1" dirty="0">
              <a:solidFill>
                <a:schemeClr val="bg1"/>
              </a:solidFill>
            </a:endParaRPr>
          </a:p>
        </p:txBody>
      </p:sp>
      <p:pic>
        <p:nvPicPr>
          <p:cNvPr id="3" name="Picture 2" descr="F1-1.larg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185738" y="1092938"/>
            <a:ext cx="8620930" cy="5464937"/>
          </a:xfrm>
          <a:prstGeom prst="rect">
            <a:avLst/>
          </a:prstGeom>
        </p:spPr>
      </p:pic>
      <p:sp>
        <p:nvSpPr>
          <p:cNvPr id="5" name="TextBox 4"/>
          <p:cNvSpPr txBox="1"/>
          <p:nvPr/>
        </p:nvSpPr>
        <p:spPr>
          <a:xfrm>
            <a:off x="156754" y="1938494"/>
            <a:ext cx="2028984" cy="646331"/>
          </a:xfrm>
          <a:prstGeom prst="rect">
            <a:avLst/>
          </a:prstGeom>
          <a:noFill/>
          <a:ln>
            <a:solidFill>
              <a:schemeClr val="bg2"/>
            </a:solidFill>
          </a:ln>
        </p:spPr>
        <p:txBody>
          <a:bodyPr wrap="square" rtlCol="0" anchor="ctr" anchorCtr="1">
            <a:spAutoFit/>
          </a:bodyPr>
          <a:lstStyle/>
          <a:p>
            <a:r>
              <a:rPr lang="en-US" b="1" dirty="0" smtClean="0">
                <a:solidFill>
                  <a:schemeClr val="bg1"/>
                </a:solidFill>
              </a:rPr>
              <a:t>Tumor</a:t>
            </a:r>
          </a:p>
          <a:p>
            <a:r>
              <a:rPr lang="en-US" b="1" dirty="0" smtClean="0">
                <a:solidFill>
                  <a:schemeClr val="bg1"/>
                </a:solidFill>
              </a:rPr>
              <a:t>Immunotherapy</a:t>
            </a:r>
          </a:p>
        </p:txBody>
      </p:sp>
      <p:sp>
        <p:nvSpPr>
          <p:cNvPr id="6" name="TextBox 5"/>
          <p:cNvSpPr txBox="1"/>
          <p:nvPr/>
        </p:nvSpPr>
        <p:spPr>
          <a:xfrm>
            <a:off x="713860" y="4965740"/>
            <a:ext cx="1471878" cy="646331"/>
          </a:xfrm>
          <a:prstGeom prst="rect">
            <a:avLst/>
          </a:prstGeom>
          <a:noFill/>
          <a:ln>
            <a:solidFill>
              <a:schemeClr val="bg2"/>
            </a:solidFill>
          </a:ln>
        </p:spPr>
        <p:txBody>
          <a:bodyPr wrap="none" rtlCol="0" anchor="ctr" anchorCtr="1">
            <a:spAutoFit/>
          </a:bodyPr>
          <a:lstStyle/>
          <a:p>
            <a:r>
              <a:rPr lang="en-US" b="1" dirty="0" smtClean="0">
                <a:solidFill>
                  <a:schemeClr val="bg1"/>
                </a:solidFill>
              </a:rPr>
              <a:t>Engineered</a:t>
            </a:r>
          </a:p>
          <a:p>
            <a:r>
              <a:rPr lang="en-US" b="1" dirty="0" smtClean="0">
                <a:solidFill>
                  <a:schemeClr val="bg1"/>
                </a:solidFill>
              </a:rPr>
              <a:t> microbes</a:t>
            </a:r>
          </a:p>
        </p:txBody>
      </p:sp>
      <p:sp>
        <p:nvSpPr>
          <p:cNvPr id="7" name="TextBox 6"/>
          <p:cNvSpPr txBox="1"/>
          <p:nvPr/>
        </p:nvSpPr>
        <p:spPr>
          <a:xfrm>
            <a:off x="11064240" y="2455817"/>
            <a:ext cx="771365" cy="369332"/>
          </a:xfrm>
          <a:prstGeom prst="rect">
            <a:avLst/>
          </a:prstGeom>
          <a:noFill/>
          <a:ln>
            <a:solidFill>
              <a:schemeClr val="bg2"/>
            </a:solidFill>
          </a:ln>
        </p:spPr>
        <p:txBody>
          <a:bodyPr wrap="none" rtlCol="0" anchor="ctr" anchorCtr="1">
            <a:spAutoFit/>
          </a:bodyPr>
          <a:lstStyle/>
          <a:p>
            <a:r>
              <a:rPr lang="en-US" b="1" dirty="0" err="1" smtClean="0">
                <a:solidFill>
                  <a:schemeClr val="bg1"/>
                </a:solidFill>
              </a:rPr>
              <a:t>iPSCs</a:t>
            </a:r>
            <a:endParaRPr lang="en-US" b="1" dirty="0" smtClean="0">
              <a:solidFill>
                <a:schemeClr val="bg1"/>
              </a:solidFill>
            </a:endParaRPr>
          </a:p>
        </p:txBody>
      </p:sp>
      <p:sp>
        <p:nvSpPr>
          <p:cNvPr id="8" name="TextBox 7"/>
          <p:cNvSpPr txBox="1"/>
          <p:nvPr/>
        </p:nvSpPr>
        <p:spPr>
          <a:xfrm>
            <a:off x="10685417" y="5153743"/>
            <a:ext cx="1503408" cy="646331"/>
          </a:xfrm>
          <a:prstGeom prst="rect">
            <a:avLst/>
          </a:prstGeom>
          <a:noFill/>
          <a:ln>
            <a:solidFill>
              <a:schemeClr val="bg2"/>
            </a:solidFill>
          </a:ln>
        </p:spPr>
        <p:txBody>
          <a:bodyPr wrap="square" rtlCol="0" anchor="ctr" anchorCtr="1">
            <a:spAutoFit/>
          </a:bodyPr>
          <a:lstStyle/>
          <a:p>
            <a:r>
              <a:rPr lang="en-US" b="1" dirty="0">
                <a:solidFill>
                  <a:schemeClr val="bg1"/>
                </a:solidFill>
              </a:rPr>
              <a:t>Engineered</a:t>
            </a:r>
          </a:p>
          <a:p>
            <a:r>
              <a:rPr lang="en-US" b="1" dirty="0">
                <a:solidFill>
                  <a:schemeClr val="bg1"/>
                </a:solidFill>
              </a:rPr>
              <a:t> microbes</a:t>
            </a:r>
          </a:p>
        </p:txBody>
      </p:sp>
      <p:sp>
        <p:nvSpPr>
          <p:cNvPr id="9" name="Right Arrow 8"/>
          <p:cNvSpPr/>
          <p:nvPr/>
        </p:nvSpPr>
        <p:spPr>
          <a:xfrm>
            <a:off x="2185738" y="5068389"/>
            <a:ext cx="1406548" cy="441035"/>
          </a:xfrm>
          <a:prstGeom prst="rightArrow">
            <a:avLst/>
          </a:prstGeom>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p>
        </p:txBody>
      </p:sp>
      <p:sp>
        <p:nvSpPr>
          <p:cNvPr id="10" name="Left Arrow 9"/>
          <p:cNvSpPr/>
          <p:nvPr/>
        </p:nvSpPr>
        <p:spPr>
          <a:xfrm>
            <a:off x="9222377" y="5161614"/>
            <a:ext cx="1358538" cy="520729"/>
          </a:xfrm>
          <a:prstGeom prst="leftArrow">
            <a:avLst/>
          </a:prstGeom>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905946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Vertical Title 5"/>
          <p:cNvSpPr>
            <a:spLocks noGrp="1"/>
          </p:cNvSpPr>
          <p:nvPr>
            <p:ph type="title" orient="vert"/>
          </p:nvPr>
        </p:nvSpPr>
        <p:spPr>
          <a:xfrm rot="10800000">
            <a:off x="1006463" y="662284"/>
            <a:ext cx="1009761" cy="5268129"/>
          </a:xfrm>
        </p:spPr>
        <p:txBody>
          <a:bodyPr/>
          <a:lstStyle/>
          <a:p>
            <a:r>
              <a:rPr lang="en-US" dirty="0" smtClean="0">
                <a:solidFill>
                  <a:schemeClr val="bg1"/>
                </a:solidFill>
              </a:rPr>
              <a:t>NEUROPROSTHETICS</a:t>
            </a:r>
            <a:endParaRPr lang="en-US" dirty="0">
              <a:solidFill>
                <a:schemeClr val="bg1"/>
              </a:solidFill>
            </a:endParaRPr>
          </a:p>
        </p:txBody>
      </p:sp>
      <p:pic>
        <p:nvPicPr>
          <p:cNvPr id="8" name="Picture 7" descr="F1.larg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181909" y="0"/>
            <a:ext cx="7895394" cy="6831544"/>
          </a:xfrm>
          <a:prstGeom prst="rect">
            <a:avLst/>
          </a:prstGeom>
        </p:spPr>
      </p:pic>
    </p:spTree>
    <p:extLst>
      <p:ext uri="{BB962C8B-B14F-4D97-AF65-F5344CB8AC3E}">
        <p14:creationId xmlns:p14="http://schemas.microsoft.com/office/powerpoint/2010/main" val="29311822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2-1.larg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586051" y="1099725"/>
            <a:ext cx="7132321" cy="5041548"/>
          </a:xfrm>
          <a:prstGeom prst="rect">
            <a:avLst/>
          </a:prstGeom>
        </p:spPr>
      </p:pic>
      <p:sp>
        <p:nvSpPr>
          <p:cNvPr id="3" name="Title 2"/>
          <p:cNvSpPr>
            <a:spLocks noGrp="1"/>
          </p:cNvSpPr>
          <p:nvPr>
            <p:ph type="title"/>
          </p:nvPr>
        </p:nvSpPr>
        <p:spPr>
          <a:xfrm>
            <a:off x="1441938" y="24735"/>
            <a:ext cx="9437077" cy="892409"/>
          </a:xfrm>
        </p:spPr>
        <p:txBody>
          <a:bodyPr>
            <a:noAutofit/>
          </a:bodyPr>
          <a:lstStyle/>
          <a:p>
            <a:pPr algn="ctr"/>
            <a:r>
              <a:rPr lang="en-US" b="1" dirty="0" smtClean="0">
                <a:solidFill>
                  <a:schemeClr val="bg1"/>
                </a:solidFill>
              </a:rPr>
              <a:t>IMAGING THE </a:t>
            </a:r>
            <a:r>
              <a:rPr lang="en-US" b="1" dirty="0" smtClean="0">
                <a:solidFill>
                  <a:schemeClr val="bg1"/>
                </a:solidFill>
              </a:rPr>
              <a:t>LIVING HEART</a:t>
            </a:r>
            <a:endParaRPr lang="en-US" b="1" dirty="0">
              <a:solidFill>
                <a:schemeClr val="bg1"/>
              </a:solidFill>
            </a:endParaRPr>
          </a:p>
        </p:txBody>
      </p:sp>
      <p:sp>
        <p:nvSpPr>
          <p:cNvPr id="5" name="TextBox 4"/>
          <p:cNvSpPr txBox="1"/>
          <p:nvPr/>
        </p:nvSpPr>
        <p:spPr>
          <a:xfrm>
            <a:off x="360512" y="6325939"/>
            <a:ext cx="11583400" cy="369332"/>
          </a:xfrm>
          <a:prstGeom prst="rect">
            <a:avLst/>
          </a:prstGeom>
          <a:noFill/>
        </p:spPr>
        <p:txBody>
          <a:bodyPr wrap="square" rtlCol="0">
            <a:spAutoFit/>
          </a:bodyPr>
          <a:lstStyle/>
          <a:p>
            <a:pPr algn="ctr"/>
            <a:r>
              <a:rPr lang="en-GB" b="1" dirty="0" smtClean="0">
                <a:solidFill>
                  <a:schemeClr val="bg1"/>
                </a:solidFill>
                <a:latin typeface="Arial" charset="0"/>
                <a:cs typeface="msgothic" charset="0"/>
              </a:rPr>
              <a:t>Nanoparticle </a:t>
            </a:r>
            <a:r>
              <a:rPr lang="en-GB" b="1" dirty="0">
                <a:solidFill>
                  <a:schemeClr val="bg1"/>
                </a:solidFill>
                <a:latin typeface="Arial" charset="0"/>
                <a:cs typeface="msgothic" charset="0"/>
              </a:rPr>
              <a:t>imaging and corresponding diagnostic modalities</a:t>
            </a:r>
            <a:endParaRPr lang="en-US" b="1" dirty="0">
              <a:solidFill>
                <a:schemeClr val="bg1"/>
              </a:solidFill>
            </a:endParaRPr>
          </a:p>
        </p:txBody>
      </p:sp>
    </p:spTree>
    <p:extLst>
      <p:ext uri="{BB962C8B-B14F-4D97-AF65-F5344CB8AC3E}">
        <p14:creationId xmlns:p14="http://schemas.microsoft.com/office/powerpoint/2010/main" val="11486081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44401" y="30068"/>
            <a:ext cx="10555184" cy="788894"/>
          </a:xfrm>
        </p:spPr>
        <p:txBody>
          <a:bodyPr>
            <a:normAutofit/>
          </a:bodyPr>
          <a:lstStyle/>
          <a:p>
            <a:pPr algn="ctr"/>
            <a:r>
              <a:rPr lang="en-US" sz="2800" dirty="0" smtClean="0">
                <a:solidFill>
                  <a:schemeClr val="bg1"/>
                </a:solidFill>
              </a:rPr>
              <a:t>GENOMIC MEDICINE</a:t>
            </a:r>
            <a:endParaRPr lang="en-US" sz="2800" dirty="0">
              <a:solidFill>
                <a:schemeClr val="bg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7938" y="1143000"/>
            <a:ext cx="455295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345474" y="1482023"/>
            <a:ext cx="1502334" cy="646331"/>
          </a:xfrm>
          <a:prstGeom prst="rect">
            <a:avLst/>
          </a:prstGeom>
          <a:noFill/>
          <a:ln>
            <a:solidFill>
              <a:schemeClr val="bg2"/>
            </a:solidFill>
          </a:ln>
        </p:spPr>
        <p:txBody>
          <a:bodyPr wrap="none" rtlCol="0" anchor="ctr" anchorCtr="1">
            <a:spAutoFit/>
          </a:bodyPr>
          <a:lstStyle/>
          <a:p>
            <a:r>
              <a:rPr lang="en-US" dirty="0" smtClean="0">
                <a:solidFill>
                  <a:schemeClr val="bg1"/>
                </a:solidFill>
              </a:rPr>
              <a:t>PRENATAL</a:t>
            </a:r>
          </a:p>
          <a:p>
            <a:r>
              <a:rPr lang="en-US" dirty="0" smtClean="0">
                <a:solidFill>
                  <a:schemeClr val="bg1"/>
                </a:solidFill>
              </a:rPr>
              <a:t>DIAGNOSIS</a:t>
            </a:r>
            <a:r>
              <a:rPr lang="en-US" dirty="0" smtClean="0"/>
              <a:t> </a:t>
            </a:r>
          </a:p>
        </p:txBody>
      </p:sp>
      <p:sp>
        <p:nvSpPr>
          <p:cNvPr id="5" name="TextBox 4"/>
          <p:cNvSpPr txBox="1"/>
          <p:nvPr/>
        </p:nvSpPr>
        <p:spPr>
          <a:xfrm>
            <a:off x="1815736" y="2869364"/>
            <a:ext cx="1397831" cy="646331"/>
          </a:xfrm>
          <a:prstGeom prst="rect">
            <a:avLst/>
          </a:prstGeom>
          <a:noFill/>
          <a:ln>
            <a:solidFill>
              <a:schemeClr val="bg2"/>
            </a:solidFill>
          </a:ln>
        </p:spPr>
        <p:txBody>
          <a:bodyPr wrap="square" rtlCol="0" anchor="ctr" anchorCtr="1">
            <a:spAutoFit/>
          </a:bodyPr>
          <a:lstStyle/>
          <a:p>
            <a:r>
              <a:rPr lang="en-US" dirty="0" smtClean="0">
                <a:solidFill>
                  <a:schemeClr val="bg1"/>
                </a:solidFill>
              </a:rPr>
              <a:t>GENETIC DISEASES</a:t>
            </a:r>
          </a:p>
        </p:txBody>
      </p:sp>
      <p:sp>
        <p:nvSpPr>
          <p:cNvPr id="6" name="TextBox 5"/>
          <p:cNvSpPr txBox="1"/>
          <p:nvPr/>
        </p:nvSpPr>
        <p:spPr>
          <a:xfrm>
            <a:off x="9470571" y="1760808"/>
            <a:ext cx="1661032" cy="646331"/>
          </a:xfrm>
          <a:prstGeom prst="rect">
            <a:avLst/>
          </a:prstGeom>
          <a:noFill/>
          <a:ln>
            <a:solidFill>
              <a:schemeClr val="bg2"/>
            </a:solidFill>
          </a:ln>
        </p:spPr>
        <p:txBody>
          <a:bodyPr wrap="none" rtlCol="0" anchor="ctr" anchorCtr="1">
            <a:spAutoFit/>
          </a:bodyPr>
          <a:lstStyle/>
          <a:p>
            <a:r>
              <a:rPr lang="en-US" dirty="0" smtClean="0">
                <a:solidFill>
                  <a:schemeClr val="bg1"/>
                </a:solidFill>
              </a:rPr>
              <a:t>INCOMPLETE </a:t>
            </a:r>
          </a:p>
          <a:p>
            <a:r>
              <a:rPr lang="en-US" dirty="0" smtClean="0">
                <a:solidFill>
                  <a:schemeClr val="bg1"/>
                </a:solidFill>
              </a:rPr>
              <a:t>PENETRANCE</a:t>
            </a:r>
          </a:p>
        </p:txBody>
      </p:sp>
      <p:sp>
        <p:nvSpPr>
          <p:cNvPr id="7" name="TextBox 6"/>
          <p:cNvSpPr txBox="1"/>
          <p:nvPr/>
        </p:nvSpPr>
        <p:spPr>
          <a:xfrm>
            <a:off x="9117874" y="3429000"/>
            <a:ext cx="1808508" cy="646331"/>
          </a:xfrm>
          <a:prstGeom prst="rect">
            <a:avLst/>
          </a:prstGeom>
          <a:noFill/>
          <a:ln>
            <a:solidFill>
              <a:schemeClr val="bg2"/>
            </a:solidFill>
          </a:ln>
        </p:spPr>
        <p:txBody>
          <a:bodyPr wrap="none" rtlCol="0" anchor="ctr" anchorCtr="1">
            <a:spAutoFit/>
          </a:bodyPr>
          <a:lstStyle/>
          <a:p>
            <a:r>
              <a:rPr lang="en-US" dirty="0" smtClean="0">
                <a:solidFill>
                  <a:schemeClr val="bg1"/>
                </a:solidFill>
              </a:rPr>
              <a:t>DISEASE</a:t>
            </a:r>
          </a:p>
          <a:p>
            <a:r>
              <a:rPr lang="en-US" dirty="0" smtClean="0">
                <a:solidFill>
                  <a:schemeClr val="bg1"/>
                </a:solidFill>
              </a:rPr>
              <a:t> SUSCEPTIBILITY</a:t>
            </a:r>
          </a:p>
        </p:txBody>
      </p:sp>
      <p:sp>
        <p:nvSpPr>
          <p:cNvPr id="8" name="TextBox 7"/>
          <p:cNvSpPr txBox="1"/>
          <p:nvPr/>
        </p:nvSpPr>
        <p:spPr>
          <a:xfrm>
            <a:off x="888274" y="4302872"/>
            <a:ext cx="2064989" cy="646331"/>
          </a:xfrm>
          <a:prstGeom prst="rect">
            <a:avLst/>
          </a:prstGeom>
          <a:noFill/>
          <a:ln>
            <a:solidFill>
              <a:schemeClr val="bg2"/>
            </a:solidFill>
          </a:ln>
        </p:spPr>
        <p:txBody>
          <a:bodyPr wrap="none" rtlCol="0" anchor="ctr" anchorCtr="1">
            <a:spAutoFit/>
          </a:bodyPr>
          <a:lstStyle/>
          <a:p>
            <a:r>
              <a:rPr lang="en-US" dirty="0" smtClean="0">
                <a:solidFill>
                  <a:schemeClr val="bg1"/>
                </a:solidFill>
              </a:rPr>
              <a:t>PREDICTIVE </a:t>
            </a:r>
          </a:p>
          <a:p>
            <a:r>
              <a:rPr lang="en-US" dirty="0" smtClean="0">
                <a:solidFill>
                  <a:schemeClr val="bg1"/>
                </a:solidFill>
              </a:rPr>
              <a:t>ANIMAL MODELS</a:t>
            </a:r>
          </a:p>
        </p:txBody>
      </p:sp>
      <p:sp>
        <p:nvSpPr>
          <p:cNvPr id="9" name="TextBox 8"/>
          <p:cNvSpPr txBox="1"/>
          <p:nvPr/>
        </p:nvSpPr>
        <p:spPr>
          <a:xfrm>
            <a:off x="9117874" y="4949203"/>
            <a:ext cx="1165704" cy="369332"/>
          </a:xfrm>
          <a:prstGeom prst="rect">
            <a:avLst/>
          </a:prstGeom>
          <a:noFill/>
          <a:ln>
            <a:solidFill>
              <a:schemeClr val="bg2"/>
            </a:solidFill>
          </a:ln>
        </p:spPr>
        <p:txBody>
          <a:bodyPr wrap="none" rtlCol="0" anchor="ctr" anchorCtr="1">
            <a:spAutoFit/>
          </a:bodyPr>
          <a:lstStyle/>
          <a:p>
            <a:r>
              <a:rPr lang="en-US" dirty="0" smtClean="0">
                <a:solidFill>
                  <a:schemeClr val="bg1"/>
                </a:solidFill>
              </a:rPr>
              <a:t>CANCER</a:t>
            </a:r>
          </a:p>
        </p:txBody>
      </p:sp>
    </p:spTree>
    <p:extLst>
      <p:ext uri="{BB962C8B-B14F-4D97-AF65-F5344CB8AC3E}">
        <p14:creationId xmlns:p14="http://schemas.microsoft.com/office/powerpoint/2010/main" val="1380901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52800" y="1915535"/>
            <a:ext cx="5821680" cy="1261884"/>
          </a:xfrm>
          <a:prstGeom prst="rect">
            <a:avLst/>
          </a:prstGeom>
          <a:noFill/>
          <a:ln>
            <a:solidFill>
              <a:schemeClr val="bg2"/>
            </a:solidFill>
          </a:ln>
        </p:spPr>
        <p:txBody>
          <a:bodyPr wrap="square" rtlCol="0" anchor="ctr" anchorCtr="1">
            <a:spAutoFit/>
          </a:bodyPr>
          <a:lstStyle/>
          <a:p>
            <a:pPr algn="ctr"/>
            <a:r>
              <a:rPr lang="en-US" sz="4000" b="1" dirty="0" smtClean="0">
                <a:solidFill>
                  <a:schemeClr val="bg1"/>
                </a:solidFill>
              </a:rPr>
              <a:t>Precision Medicine</a:t>
            </a:r>
          </a:p>
          <a:p>
            <a:pPr algn="ctr"/>
            <a:endParaRPr lang="en-US" dirty="0">
              <a:solidFill>
                <a:schemeClr val="bg1"/>
              </a:solidFill>
            </a:endParaRPr>
          </a:p>
          <a:p>
            <a:pPr algn="ctr"/>
            <a:r>
              <a:rPr lang="en-US" dirty="0" smtClean="0">
                <a:solidFill>
                  <a:schemeClr val="bg1"/>
                </a:solidFill>
              </a:rPr>
              <a:t>Emerging in the last 5 years</a:t>
            </a:r>
          </a:p>
        </p:txBody>
      </p:sp>
    </p:spTree>
    <p:extLst>
      <p:ext uri="{BB962C8B-B14F-4D97-AF65-F5344CB8AC3E}">
        <p14:creationId xmlns:p14="http://schemas.microsoft.com/office/powerpoint/2010/main" val="894144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58634" y="3054156"/>
            <a:ext cx="9348645" cy="2677656"/>
          </a:xfrm>
          <a:prstGeom prst="rect">
            <a:avLst/>
          </a:prstGeom>
        </p:spPr>
        <p:txBody>
          <a:bodyPr wrap="square">
            <a:spAutoFit/>
          </a:bodyPr>
          <a:lstStyle/>
          <a:p>
            <a:r>
              <a:rPr lang="en-US" sz="2400" dirty="0" smtClean="0">
                <a:solidFill>
                  <a:schemeClr val="bg1"/>
                </a:solidFill>
              </a:rPr>
              <a:t>……an </a:t>
            </a:r>
            <a:r>
              <a:rPr lang="en-US" sz="2400" dirty="0">
                <a:solidFill>
                  <a:schemeClr val="bg1"/>
                </a:solidFill>
              </a:rPr>
              <a:t>innovative approach to disease prevention and treatment that </a:t>
            </a:r>
            <a:r>
              <a:rPr lang="en-US" sz="2400" b="1" u="sng" dirty="0">
                <a:solidFill>
                  <a:schemeClr val="bg1"/>
                </a:solidFill>
              </a:rPr>
              <a:t>takes into account individual differences in people’s genes, environments, and lifestyles</a:t>
            </a:r>
            <a:r>
              <a:rPr lang="en-US" sz="2400" dirty="0">
                <a:solidFill>
                  <a:schemeClr val="bg1"/>
                </a:solidFill>
              </a:rPr>
              <a:t>.  Precision medicine gives clinicians tools to better understand the complex mechanisms underlying a patient’s health, disease, or condition, and to better predict which treatments will be most effective</a:t>
            </a:r>
            <a:r>
              <a:rPr lang="en-US" sz="2400" dirty="0" smtClean="0">
                <a:solidFill>
                  <a:schemeClr val="bg1"/>
                </a:solidFill>
              </a:rPr>
              <a:t>.</a:t>
            </a:r>
            <a:endParaRPr lang="en-US" sz="2400" dirty="0">
              <a:solidFill>
                <a:schemeClr val="bg1"/>
              </a:solidFill>
            </a:endParaRPr>
          </a:p>
        </p:txBody>
      </p:sp>
      <p:sp>
        <p:nvSpPr>
          <p:cNvPr id="4" name="TextBox 3"/>
          <p:cNvSpPr txBox="1"/>
          <p:nvPr/>
        </p:nvSpPr>
        <p:spPr>
          <a:xfrm>
            <a:off x="1352455" y="758679"/>
            <a:ext cx="9761005" cy="1384995"/>
          </a:xfrm>
          <a:prstGeom prst="rect">
            <a:avLst/>
          </a:prstGeom>
          <a:noFill/>
          <a:ln>
            <a:solidFill>
              <a:schemeClr val="bg2"/>
            </a:solidFill>
          </a:ln>
        </p:spPr>
        <p:txBody>
          <a:bodyPr wrap="none" rtlCol="0" anchor="ctr" anchorCtr="1">
            <a:spAutoFit/>
          </a:bodyPr>
          <a:lstStyle/>
          <a:p>
            <a:pPr algn="ctr"/>
            <a:r>
              <a:rPr lang="en-US" sz="2800" b="1" dirty="0" smtClean="0">
                <a:solidFill>
                  <a:srgbClr val="C00000"/>
                </a:solidFill>
              </a:rPr>
              <a:t>United States of America President Obama announces</a:t>
            </a:r>
          </a:p>
          <a:p>
            <a:pPr algn="ctr"/>
            <a:endParaRPr lang="en-US" sz="2800" b="1" dirty="0">
              <a:solidFill>
                <a:srgbClr val="C00000"/>
              </a:solidFill>
            </a:endParaRPr>
          </a:p>
          <a:p>
            <a:pPr algn="ctr"/>
            <a:r>
              <a:rPr lang="en-US" sz="2800" b="1" dirty="0" smtClean="0">
                <a:solidFill>
                  <a:srgbClr val="C00000"/>
                </a:solidFill>
              </a:rPr>
              <a:t>the Precision Medicine Initiative </a:t>
            </a:r>
            <a:r>
              <a:rPr lang="en-US" sz="2800" dirty="0" smtClean="0">
                <a:solidFill>
                  <a:srgbClr val="C00000"/>
                </a:solidFill>
              </a:rPr>
              <a:t>Jan 30 2015</a:t>
            </a:r>
          </a:p>
        </p:txBody>
      </p:sp>
    </p:spTree>
    <p:extLst>
      <p:ext uri="{BB962C8B-B14F-4D97-AF65-F5344CB8AC3E}">
        <p14:creationId xmlns:p14="http://schemas.microsoft.com/office/powerpoint/2010/main" val="28288187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4294967295"/>
          </p:nvPr>
        </p:nvSpPr>
        <p:spPr>
          <a:xfrm>
            <a:off x="1534288" y="1865416"/>
            <a:ext cx="9134391" cy="3810000"/>
          </a:xfrm>
        </p:spPr>
        <p:txBody>
          <a:bodyPr>
            <a:normAutofit fontScale="92500" lnSpcReduction="10000"/>
          </a:bodyPr>
          <a:lstStyle/>
          <a:p>
            <a:pPr marL="0" lvl="0" indent="0">
              <a:lnSpc>
                <a:spcPct val="100000"/>
              </a:lnSpc>
              <a:spcBef>
                <a:spcPct val="20000"/>
              </a:spcBef>
              <a:buClrTx/>
              <a:buSzTx/>
              <a:buNone/>
              <a:defRPr/>
            </a:pPr>
            <a:r>
              <a:rPr lang="en-US" b="1" dirty="0" smtClean="0">
                <a:solidFill>
                  <a:schemeClr val="bg1"/>
                </a:solidFill>
              </a:rPr>
              <a:t>Epilepsy patients who carry an </a:t>
            </a:r>
            <a:r>
              <a:rPr lang="en-US" b="1" i="1" dirty="0">
                <a:solidFill>
                  <a:schemeClr val="bg1"/>
                </a:solidFill>
              </a:rPr>
              <a:t>HLA-B*1502 </a:t>
            </a:r>
            <a:r>
              <a:rPr lang="en-US" b="1" dirty="0" smtClean="0">
                <a:solidFill>
                  <a:schemeClr val="bg1"/>
                </a:solidFill>
              </a:rPr>
              <a:t>gene</a:t>
            </a:r>
            <a:r>
              <a:rPr lang="en-US" b="1" i="1" dirty="0" smtClean="0">
                <a:solidFill>
                  <a:schemeClr val="bg1"/>
                </a:solidFill>
              </a:rPr>
              <a:t> </a:t>
            </a:r>
            <a:r>
              <a:rPr lang="en-US" b="1" dirty="0" smtClean="0">
                <a:solidFill>
                  <a:schemeClr val="bg1"/>
                </a:solidFill>
              </a:rPr>
              <a:t>should not receive the antiepileptic drug carbamazepine. This genetic marker predicts with high certainty that they will react to the drug with the deadly skin-blistering side </a:t>
            </a:r>
            <a:r>
              <a:rPr lang="en-US" b="1" dirty="0">
                <a:solidFill>
                  <a:schemeClr val="bg1"/>
                </a:solidFill>
              </a:rPr>
              <a:t>effect “Stevens–Johnson </a:t>
            </a:r>
            <a:r>
              <a:rPr lang="en-US" b="1" dirty="0" smtClean="0">
                <a:solidFill>
                  <a:schemeClr val="bg1"/>
                </a:solidFill>
              </a:rPr>
              <a:t>syndrome” Another drug should be chosen</a:t>
            </a:r>
            <a:r>
              <a:rPr lang="en-US" b="1" dirty="0" smtClean="0">
                <a:solidFill>
                  <a:schemeClr val="bg1"/>
                </a:solidFill>
              </a:rPr>
              <a:t>.</a:t>
            </a:r>
          </a:p>
          <a:p>
            <a:pPr marL="0" lvl="0" indent="0">
              <a:lnSpc>
                <a:spcPct val="100000"/>
              </a:lnSpc>
              <a:spcBef>
                <a:spcPct val="20000"/>
              </a:spcBef>
              <a:buClrTx/>
              <a:buSzTx/>
              <a:buNone/>
              <a:defRPr/>
            </a:pPr>
            <a:endParaRPr lang="en-US" b="1" dirty="0">
              <a:solidFill>
                <a:schemeClr val="bg1"/>
              </a:solidFill>
            </a:endParaRPr>
          </a:p>
          <a:p>
            <a:pPr marL="0" lvl="0" indent="0" algn="ctr">
              <a:lnSpc>
                <a:spcPct val="100000"/>
              </a:lnSpc>
              <a:spcBef>
                <a:spcPct val="20000"/>
              </a:spcBef>
              <a:buClrTx/>
              <a:buSzTx/>
              <a:buNone/>
              <a:defRPr/>
            </a:pPr>
            <a:r>
              <a:rPr lang="en-US" b="1" dirty="0" smtClean="0">
                <a:solidFill>
                  <a:srgbClr val="C00000"/>
                </a:solidFill>
              </a:rPr>
              <a:t>The Genetics of the Individual Patient Guides Drug Selection</a:t>
            </a:r>
            <a:endParaRPr lang="en-US" b="1" dirty="0" smtClean="0">
              <a:solidFill>
                <a:srgbClr val="C00000"/>
              </a:solidFill>
            </a:endParaRPr>
          </a:p>
          <a:p>
            <a:pPr marL="0" lvl="0" indent="0">
              <a:lnSpc>
                <a:spcPct val="100000"/>
              </a:lnSpc>
              <a:spcBef>
                <a:spcPct val="20000"/>
              </a:spcBef>
              <a:buClrTx/>
              <a:buSzTx/>
              <a:buNone/>
              <a:defRPr/>
            </a:pPr>
            <a:endParaRPr lang="en-US" b="1" dirty="0">
              <a:solidFill>
                <a:schemeClr val="bg1"/>
              </a:solidFill>
            </a:endParaRPr>
          </a:p>
          <a:p>
            <a:pPr marL="0" lvl="0" indent="0">
              <a:lnSpc>
                <a:spcPct val="100000"/>
              </a:lnSpc>
              <a:spcBef>
                <a:spcPct val="20000"/>
              </a:spcBef>
              <a:buClrTx/>
              <a:buSzTx/>
              <a:buNone/>
              <a:defRPr/>
            </a:pPr>
            <a:r>
              <a:rPr lang="en-US" sz="2100" dirty="0" smtClean="0">
                <a:solidFill>
                  <a:schemeClr val="bg1"/>
                </a:solidFill>
              </a:rPr>
              <a:t>Carbamazepine</a:t>
            </a:r>
            <a:r>
              <a:rPr lang="en-US" sz="2100" dirty="0">
                <a:solidFill>
                  <a:schemeClr val="bg1"/>
                </a:solidFill>
              </a:rPr>
              <a:t>, </a:t>
            </a:r>
            <a:r>
              <a:rPr lang="en-US" sz="2100" i="1" dirty="0">
                <a:solidFill>
                  <a:schemeClr val="bg1"/>
                </a:solidFill>
              </a:rPr>
              <a:t>HLA-B*1502</a:t>
            </a:r>
            <a:r>
              <a:rPr lang="en-US" sz="2100" dirty="0">
                <a:solidFill>
                  <a:schemeClr val="bg1"/>
                </a:solidFill>
              </a:rPr>
              <a:t> and risk of Stevens–Johnson syndrome and toxic epidermal </a:t>
            </a:r>
            <a:r>
              <a:rPr lang="en-US" sz="2100" dirty="0" err="1">
                <a:solidFill>
                  <a:schemeClr val="bg1"/>
                </a:solidFill>
              </a:rPr>
              <a:t>necrolysis</a:t>
            </a:r>
            <a:r>
              <a:rPr lang="en-US" sz="2100" dirty="0">
                <a:solidFill>
                  <a:schemeClr val="bg1"/>
                </a:solidFill>
              </a:rPr>
              <a:t>: US FDA </a:t>
            </a:r>
            <a:r>
              <a:rPr lang="en-US" sz="2100" dirty="0" smtClean="0">
                <a:solidFill>
                  <a:schemeClr val="bg1"/>
                </a:solidFill>
              </a:rPr>
              <a:t>recommendations. PB </a:t>
            </a:r>
            <a:r>
              <a:rPr lang="en-US" sz="2100" dirty="0">
                <a:solidFill>
                  <a:schemeClr val="bg1"/>
                </a:solidFill>
              </a:rPr>
              <a:t>Ferrell and HL McLeod,  </a:t>
            </a:r>
            <a:r>
              <a:rPr lang="en-US" sz="2100" dirty="0" err="1">
                <a:solidFill>
                  <a:schemeClr val="bg1"/>
                </a:solidFill>
              </a:rPr>
              <a:t>Pharmacogenetics</a:t>
            </a:r>
            <a:r>
              <a:rPr lang="en-US" sz="2100" dirty="0">
                <a:solidFill>
                  <a:schemeClr val="bg1"/>
                </a:solidFill>
              </a:rPr>
              <a:t> 9, 1543 (2008)</a:t>
            </a:r>
          </a:p>
          <a:p>
            <a:pPr lvl="0"/>
            <a:endParaRPr lang="en-US" sz="2100" dirty="0">
              <a:solidFill>
                <a:schemeClr val="bg1"/>
              </a:solidFill>
            </a:endParaRPr>
          </a:p>
        </p:txBody>
      </p:sp>
      <p:sp>
        <p:nvSpPr>
          <p:cNvPr id="13" name="Title 12"/>
          <p:cNvSpPr>
            <a:spLocks noGrp="1"/>
          </p:cNvSpPr>
          <p:nvPr>
            <p:ph type="title" idx="4294967295"/>
          </p:nvPr>
        </p:nvSpPr>
        <p:spPr>
          <a:xfrm>
            <a:off x="1581789" y="198417"/>
            <a:ext cx="9144001" cy="1371600"/>
          </a:xfrm>
        </p:spPr>
        <p:txBody>
          <a:bodyPr/>
          <a:lstStyle/>
          <a:p>
            <a:pPr algn="ctr"/>
            <a:r>
              <a:rPr lang="en-US" dirty="0"/>
              <a:t>Precision Medicine</a:t>
            </a:r>
          </a:p>
        </p:txBody>
      </p:sp>
    </p:spTree>
    <p:extLst>
      <p:ext uri="{BB962C8B-B14F-4D97-AF65-F5344CB8AC3E}">
        <p14:creationId xmlns:p14="http://schemas.microsoft.com/office/powerpoint/2010/main" val="23007651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59331" y="496398"/>
            <a:ext cx="10312400" cy="683264"/>
          </a:xfrm>
          <a:prstGeom prst="rect">
            <a:avLst/>
          </a:prstGeom>
        </p:spPr>
        <p:txBody>
          <a:bodyPr wrap="square">
            <a:spAutoFit/>
          </a:bodyPr>
          <a:lstStyle/>
          <a:p>
            <a:pPr algn="ctr">
              <a:lnSpc>
                <a:spcPct val="80000"/>
              </a:lnSpc>
              <a:buClr>
                <a:schemeClr val="tx1"/>
              </a:buClr>
              <a:buSzPct val="100000"/>
            </a:pPr>
            <a:r>
              <a:rPr lang="en-US" altLang="en-US" sz="3200" b="1" dirty="0" smtClean="0">
                <a:solidFill>
                  <a:schemeClr val="bg1"/>
                </a:solidFill>
                <a:latin typeface="Arial" charset="0"/>
              </a:rPr>
              <a:t>Cancer leads the way for Precision Medicine</a:t>
            </a:r>
            <a:endParaRPr lang="en-US" altLang="en-US" sz="2400" dirty="0">
              <a:solidFill>
                <a:schemeClr val="bg1"/>
              </a:solidFill>
              <a:latin typeface="Arial" charset="0"/>
            </a:endParaRPr>
          </a:p>
          <a:p>
            <a:pPr>
              <a:lnSpc>
                <a:spcPct val="80000"/>
              </a:lnSpc>
              <a:buClr>
                <a:schemeClr val="tx1"/>
              </a:buClr>
              <a:buSzPct val="100000"/>
              <a:buFont typeface="Wingdings" charset="2"/>
              <a:buChar char="§"/>
            </a:pPr>
            <a:endParaRPr lang="en-US" altLang="en-US" sz="1600" dirty="0">
              <a:latin typeface="Arial" charset="0"/>
            </a:endParaRPr>
          </a:p>
        </p:txBody>
      </p:sp>
      <p:sp>
        <p:nvSpPr>
          <p:cNvPr id="4" name="Freeform 3"/>
          <p:cNvSpPr/>
          <p:nvPr/>
        </p:nvSpPr>
        <p:spPr>
          <a:xfrm>
            <a:off x="4263992" y="1915427"/>
            <a:ext cx="356134" cy="356135"/>
          </a:xfrm>
          <a:custGeom>
            <a:avLst/>
            <a:gdLst>
              <a:gd name="connsiteX0" fmla="*/ 96252 w 356134"/>
              <a:gd name="connsiteY0" fmla="*/ 0 h 356135"/>
              <a:gd name="connsiteX1" fmla="*/ 0 w 356134"/>
              <a:gd name="connsiteY1" fmla="*/ 154005 h 356135"/>
              <a:gd name="connsiteX2" fmla="*/ 336884 w 356134"/>
              <a:gd name="connsiteY2" fmla="*/ 356135 h 356135"/>
              <a:gd name="connsiteX3" fmla="*/ 356134 w 356134"/>
              <a:gd name="connsiteY3" fmla="*/ 327259 h 356135"/>
            </a:gdLst>
            <a:ahLst/>
            <a:cxnLst>
              <a:cxn ang="0">
                <a:pos x="connsiteX0" y="connsiteY0"/>
              </a:cxn>
              <a:cxn ang="0">
                <a:pos x="connsiteX1" y="connsiteY1"/>
              </a:cxn>
              <a:cxn ang="0">
                <a:pos x="connsiteX2" y="connsiteY2"/>
              </a:cxn>
              <a:cxn ang="0">
                <a:pos x="connsiteX3" y="connsiteY3"/>
              </a:cxn>
            </a:cxnLst>
            <a:rect l="l" t="t" r="r" b="b"/>
            <a:pathLst>
              <a:path w="356134" h="356135">
                <a:moveTo>
                  <a:pt x="96252" y="0"/>
                </a:moveTo>
                <a:lnTo>
                  <a:pt x="0" y="154005"/>
                </a:lnTo>
                <a:lnTo>
                  <a:pt x="336884" y="356135"/>
                </a:lnTo>
                <a:lnTo>
                  <a:pt x="356134" y="327259"/>
                </a:lnTo>
              </a:path>
            </a:pathLst>
          </a:custGeom>
          <a:no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7" name="Pie 6"/>
          <p:cNvSpPr/>
          <p:nvPr/>
        </p:nvSpPr>
        <p:spPr>
          <a:xfrm>
            <a:off x="2271562" y="1361290"/>
            <a:ext cx="327260" cy="327258"/>
          </a:xfrm>
          <a:prstGeom prst="pie">
            <a:avLst/>
          </a:prstGeom>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solidFill>
                <a:schemeClr val="tx1"/>
              </a:solidFill>
            </a:endParaRPr>
          </a:p>
        </p:txBody>
      </p:sp>
      <p:pic>
        <p:nvPicPr>
          <p:cNvPr id="614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31592" y="1369511"/>
            <a:ext cx="323850" cy="3238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711950" y="1285352"/>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381692" y="1369511"/>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17220" y="1753502"/>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743200" y="1800483"/>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26847" y="1770989"/>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2" name="Picture 8"/>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89342" y="1770989"/>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3"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760004" y="1429652"/>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4" name="Picture 1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111627" y="1800483"/>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5" name="Picture 1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358751" y="2159564"/>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6" name="Picture 1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78315" y="2124333"/>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7" name="Picture 1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27944" y="2174951"/>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8" name="Picture 1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148632" y="2159564"/>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9" name="Picture 1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730166" y="2159564"/>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Pie 8"/>
          <p:cNvSpPr/>
          <p:nvPr/>
        </p:nvSpPr>
        <p:spPr>
          <a:xfrm>
            <a:off x="8192906" y="1319860"/>
            <a:ext cx="375386" cy="338648"/>
          </a:xfrm>
          <a:prstGeom prst="pie">
            <a:avLst/>
          </a:prstGeom>
          <a:solidFill>
            <a:schemeClr val="accent2"/>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solidFill>
                <a:schemeClr val="tx1"/>
              </a:solidFill>
            </a:endParaRPr>
          </a:p>
        </p:txBody>
      </p:sp>
      <p:pic>
        <p:nvPicPr>
          <p:cNvPr id="26" name="Picture 1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726991" y="2177027"/>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61" name="Picture 1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63131" y="1285352"/>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62" name="Picture 1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833227" y="1769644"/>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63" name="Picture 1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62045" y="2177027"/>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64" name="Picture 20"/>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27616" y="1319860"/>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65" name="Picture 2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17991" y="1767155"/>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66" name="Picture 2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258294" y="2156586"/>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67" name="Picture 2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132014" y="1347851"/>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68" name="Picture 24"/>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258294" y="1783020"/>
            <a:ext cx="3714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69" name="Picture 2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688137" y="1693361"/>
            <a:ext cx="3714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70" name="Picture 26"/>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699241" y="2156586"/>
            <a:ext cx="3714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71" name="Picture 27"/>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263131" y="1710824"/>
            <a:ext cx="3714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72" name="Picture 28"/>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833227" y="2159564"/>
            <a:ext cx="3714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26"/>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682742" y="1268398"/>
            <a:ext cx="3714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1216527" y="2620553"/>
            <a:ext cx="9755204" cy="369332"/>
          </a:xfrm>
          <a:prstGeom prst="rect">
            <a:avLst/>
          </a:prstGeom>
          <a:noFill/>
          <a:ln>
            <a:solidFill>
              <a:schemeClr val="bg2"/>
            </a:solidFill>
          </a:ln>
        </p:spPr>
        <p:txBody>
          <a:bodyPr wrap="square" rtlCol="0" anchor="ctr" anchorCtr="1">
            <a:spAutoFit/>
          </a:bodyPr>
          <a:lstStyle/>
          <a:p>
            <a:r>
              <a:rPr lang="en-US" dirty="0" smtClean="0">
                <a:solidFill>
                  <a:schemeClr val="bg1"/>
                </a:solidFill>
              </a:rPr>
              <a:t>Lung cancer                                                      Some patients recover, some do not</a:t>
            </a:r>
          </a:p>
        </p:txBody>
      </p:sp>
      <p:grpSp>
        <p:nvGrpSpPr>
          <p:cNvPr id="16" name="Group 15"/>
          <p:cNvGrpSpPr/>
          <p:nvPr/>
        </p:nvGrpSpPr>
        <p:grpSpPr>
          <a:xfrm>
            <a:off x="4294204" y="1257875"/>
            <a:ext cx="1799925" cy="1164098"/>
            <a:chOff x="4263992" y="1265154"/>
            <a:chExt cx="1799925" cy="1164098"/>
          </a:xfrm>
        </p:grpSpPr>
        <p:sp>
          <p:nvSpPr>
            <p:cNvPr id="11" name="Right Arrow 10"/>
            <p:cNvSpPr/>
            <p:nvPr/>
          </p:nvSpPr>
          <p:spPr>
            <a:xfrm>
              <a:off x="4263992" y="1265154"/>
              <a:ext cx="1799925" cy="1164098"/>
            </a:xfrm>
            <a:prstGeom prst="rightArrow">
              <a:avLst/>
            </a:prstGeom>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p>
          </p:txBody>
        </p:sp>
        <p:sp>
          <p:nvSpPr>
            <p:cNvPr id="13" name="TextBox 12"/>
            <p:cNvSpPr txBox="1"/>
            <p:nvPr/>
          </p:nvSpPr>
          <p:spPr>
            <a:xfrm>
              <a:off x="4263992" y="1677453"/>
              <a:ext cx="1333099" cy="338554"/>
            </a:xfrm>
            <a:prstGeom prst="rect">
              <a:avLst/>
            </a:prstGeom>
            <a:noFill/>
            <a:ln>
              <a:solidFill>
                <a:schemeClr val="bg2"/>
              </a:solidFill>
            </a:ln>
          </p:spPr>
          <p:txBody>
            <a:bodyPr wrap="square" rtlCol="0" anchor="ctr" anchorCtr="1">
              <a:spAutoFit/>
            </a:bodyPr>
            <a:lstStyle/>
            <a:p>
              <a:r>
                <a:rPr lang="en-US" sz="1600" b="1" dirty="0" err="1">
                  <a:solidFill>
                    <a:schemeClr val="bg1"/>
                  </a:solidFill>
                </a:rPr>
                <a:t>G</a:t>
              </a:r>
              <a:r>
                <a:rPr lang="en-US" sz="1600" b="1" dirty="0" err="1" smtClean="0">
                  <a:solidFill>
                    <a:schemeClr val="bg1"/>
                  </a:solidFill>
                </a:rPr>
                <a:t>efitinib</a:t>
              </a:r>
              <a:endParaRPr lang="en-US" sz="1600" b="1" dirty="0" smtClean="0">
                <a:solidFill>
                  <a:schemeClr val="bg1"/>
                </a:solidFill>
              </a:endParaRPr>
            </a:p>
          </p:txBody>
        </p:sp>
      </p:grpSp>
      <p:grpSp>
        <p:nvGrpSpPr>
          <p:cNvPr id="15" name="Group 14"/>
          <p:cNvGrpSpPr/>
          <p:nvPr/>
        </p:nvGrpSpPr>
        <p:grpSpPr>
          <a:xfrm>
            <a:off x="1407077" y="3283089"/>
            <a:ext cx="1342023" cy="680378"/>
            <a:chOff x="1417219" y="3292628"/>
            <a:chExt cx="1342023" cy="680378"/>
          </a:xfrm>
        </p:grpSpPr>
        <p:sp>
          <p:nvSpPr>
            <p:cNvPr id="14" name="Pie 13"/>
            <p:cNvSpPr/>
            <p:nvPr/>
          </p:nvSpPr>
          <p:spPr>
            <a:xfrm>
              <a:off x="1417219" y="3655372"/>
              <a:ext cx="288323" cy="317634"/>
            </a:xfrm>
            <a:prstGeom prst="pie">
              <a:avLst/>
            </a:prstGeom>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solidFill>
                  <a:schemeClr val="tx1"/>
                </a:solidFill>
              </a:endParaRPr>
            </a:p>
          </p:txBody>
        </p:sp>
        <p:pic>
          <p:nvPicPr>
            <p:cNvPr id="6173" name="Picture 29"/>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422402" y="3321108"/>
              <a:ext cx="292100"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74" name="Picture 30"/>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809805" y="3292628"/>
              <a:ext cx="292100"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75" name="Picture 31"/>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824708" y="3626764"/>
              <a:ext cx="292100"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76" name="Picture 3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467142" y="3599225"/>
              <a:ext cx="292100"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78" name="Picture 34"/>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194594" y="3305778"/>
              <a:ext cx="292100"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79" name="Picture 35"/>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163698" y="3611078"/>
              <a:ext cx="292100"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 name="Right Arrow 16"/>
          <p:cNvSpPr/>
          <p:nvPr/>
        </p:nvSpPr>
        <p:spPr>
          <a:xfrm>
            <a:off x="3293939" y="3321108"/>
            <a:ext cx="3458233" cy="493148"/>
          </a:xfrm>
          <a:prstGeom prst="rightArrow">
            <a:avLst/>
          </a:prstGeom>
          <a:ln>
            <a:noFill/>
          </a:ln>
        </p:spPr>
        <p:style>
          <a:lnRef idx="3">
            <a:schemeClr val="lt1"/>
          </a:lnRef>
          <a:fillRef idx="1">
            <a:schemeClr val="accent5"/>
          </a:fillRef>
          <a:effectRef idx="1">
            <a:schemeClr val="accent5"/>
          </a:effectRef>
          <a:fontRef idx="minor">
            <a:schemeClr val="lt1"/>
          </a:fontRef>
        </p:style>
        <p:txBody>
          <a:bodyPr rtlCol="0" anchor="ctr"/>
          <a:lstStyle/>
          <a:p>
            <a:pPr algn="ctr"/>
            <a:r>
              <a:rPr lang="en-US" b="1" dirty="0" err="1" smtClean="0">
                <a:solidFill>
                  <a:schemeClr val="bg1"/>
                </a:solidFill>
              </a:rPr>
              <a:t>Gefitinib</a:t>
            </a:r>
            <a:endParaRPr lang="en-US" b="1" dirty="0">
              <a:solidFill>
                <a:schemeClr val="bg1"/>
              </a:solidFill>
            </a:endParaRPr>
          </a:p>
        </p:txBody>
      </p:sp>
      <p:sp>
        <p:nvSpPr>
          <p:cNvPr id="18" name="Pie 17"/>
          <p:cNvSpPr/>
          <p:nvPr/>
        </p:nvSpPr>
        <p:spPr>
          <a:xfrm>
            <a:off x="1507469" y="4150844"/>
            <a:ext cx="317239" cy="298450"/>
          </a:xfrm>
          <a:prstGeom prst="pie">
            <a:avLst/>
          </a:prstGeom>
          <a:solidFill>
            <a:schemeClr val="accent6">
              <a:lumMod val="75000"/>
            </a:schemeClr>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solidFill>
                <a:schemeClr val="tx1"/>
              </a:solidFill>
            </a:endParaRPr>
          </a:p>
        </p:txBody>
      </p:sp>
      <p:grpSp>
        <p:nvGrpSpPr>
          <p:cNvPr id="20" name="Group 19"/>
          <p:cNvGrpSpPr/>
          <p:nvPr/>
        </p:nvGrpSpPr>
        <p:grpSpPr>
          <a:xfrm>
            <a:off x="7011153" y="3335114"/>
            <a:ext cx="2470610" cy="355318"/>
            <a:chOff x="7011153" y="3321108"/>
            <a:chExt cx="2470610" cy="355318"/>
          </a:xfrm>
        </p:grpSpPr>
        <p:pic>
          <p:nvPicPr>
            <p:cNvPr id="6194" name="Picture 50"/>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9110288" y="3335114"/>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95" name="Picture 51"/>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8785602" y="3329976"/>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96" name="Picture 52"/>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8477753" y="3321108"/>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97" name="Picture 53"/>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8106278" y="3329976"/>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98" name="Picture 54"/>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761507" y="3325010"/>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99" name="Picture 55"/>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390032" y="3322257"/>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00" name="Picture 56"/>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011153" y="3321108"/>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02" name="Picture 58"/>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2574591" y="4488102"/>
            <a:ext cx="3175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03" name="Picture 59"/>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2210219" y="4475417"/>
            <a:ext cx="3175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04" name="Picture 60"/>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846198" y="4448141"/>
            <a:ext cx="3175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05" name="Picture 61"/>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495763" y="4448141"/>
            <a:ext cx="3175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06" name="Picture 62"/>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2613192" y="4149691"/>
            <a:ext cx="3175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07" name="Picture 63"/>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2194594" y="4131973"/>
            <a:ext cx="3175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08" name="Picture 64"/>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892719" y="4131973"/>
            <a:ext cx="3175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1258426" y="5097124"/>
            <a:ext cx="10171374" cy="369332"/>
          </a:xfrm>
          <a:prstGeom prst="rect">
            <a:avLst/>
          </a:prstGeom>
          <a:noFill/>
          <a:ln>
            <a:solidFill>
              <a:schemeClr val="bg2"/>
            </a:solidFill>
          </a:ln>
        </p:spPr>
        <p:txBody>
          <a:bodyPr wrap="none" rtlCol="0" anchor="ctr" anchorCtr="1">
            <a:spAutoFit/>
          </a:bodyPr>
          <a:lstStyle/>
          <a:p>
            <a:r>
              <a:rPr lang="en-US" dirty="0" smtClean="0">
                <a:solidFill>
                  <a:schemeClr val="bg1"/>
                </a:solidFill>
              </a:rPr>
              <a:t>Two types of lung cancer                                                Two precision treatments, all recover</a:t>
            </a:r>
          </a:p>
        </p:txBody>
      </p:sp>
      <p:grpSp>
        <p:nvGrpSpPr>
          <p:cNvPr id="87" name="Group 86"/>
          <p:cNvGrpSpPr/>
          <p:nvPr/>
        </p:nvGrpSpPr>
        <p:grpSpPr>
          <a:xfrm>
            <a:off x="7059612" y="4252224"/>
            <a:ext cx="2796657" cy="355318"/>
            <a:chOff x="7011153" y="3321108"/>
            <a:chExt cx="2470610" cy="355318"/>
          </a:xfrm>
        </p:grpSpPr>
        <p:pic>
          <p:nvPicPr>
            <p:cNvPr id="88" name="Picture 50"/>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9110288" y="3335114"/>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9" name="Picture 51"/>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8785602" y="3329976"/>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52"/>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8477753" y="3321108"/>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 name="Picture 53"/>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8106278" y="3329976"/>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 name="Picture 54"/>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7761507" y="3325010"/>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 name="Picture 55"/>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7390032" y="3322257"/>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4" name="Picture 56"/>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7011153" y="3321108"/>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09" name="Picture 65"/>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9856269" y="4286505"/>
            <a:ext cx="3714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ight Arrow 21"/>
          <p:cNvSpPr/>
          <p:nvPr/>
        </p:nvSpPr>
        <p:spPr>
          <a:xfrm>
            <a:off x="3230255" y="3876591"/>
            <a:ext cx="3647362" cy="1145406"/>
          </a:xfrm>
          <a:prstGeom prst="rightArrow">
            <a:avLst/>
          </a:prstGeom>
          <a:ln>
            <a:noFill/>
          </a:ln>
        </p:spPr>
        <p:style>
          <a:lnRef idx="3">
            <a:schemeClr val="lt1"/>
          </a:lnRef>
          <a:fillRef idx="1">
            <a:schemeClr val="accent5"/>
          </a:fillRef>
          <a:effectRef idx="1">
            <a:schemeClr val="accent5"/>
          </a:effectRef>
          <a:fontRef idx="minor">
            <a:schemeClr val="lt1"/>
          </a:fontRef>
        </p:style>
        <p:txBody>
          <a:bodyPr rtlCol="0" anchor="ctr"/>
          <a:lstStyle/>
          <a:p>
            <a:pPr algn="ctr"/>
            <a:r>
              <a:rPr lang="en-US" b="1" dirty="0" smtClean="0">
                <a:solidFill>
                  <a:schemeClr val="bg1"/>
                </a:solidFill>
              </a:rPr>
              <a:t>Bisphosphonate plus rapamycin</a:t>
            </a:r>
            <a:endParaRPr lang="en-US" b="1" dirty="0">
              <a:solidFill>
                <a:schemeClr val="bg1"/>
              </a:solidFill>
            </a:endParaRPr>
          </a:p>
        </p:txBody>
      </p:sp>
      <p:sp>
        <p:nvSpPr>
          <p:cNvPr id="6" name="TextBox 5"/>
          <p:cNvSpPr txBox="1"/>
          <p:nvPr/>
        </p:nvSpPr>
        <p:spPr>
          <a:xfrm>
            <a:off x="176666" y="3411939"/>
            <a:ext cx="965329" cy="369332"/>
          </a:xfrm>
          <a:prstGeom prst="rect">
            <a:avLst/>
          </a:prstGeom>
          <a:noFill/>
          <a:ln>
            <a:solidFill>
              <a:schemeClr val="bg2"/>
            </a:solidFill>
          </a:ln>
        </p:spPr>
        <p:txBody>
          <a:bodyPr wrap="none" rtlCol="0" anchor="ctr" anchorCtr="1">
            <a:spAutoFit/>
          </a:bodyPr>
          <a:lstStyle/>
          <a:p>
            <a:r>
              <a:rPr lang="en-US" b="1" dirty="0" smtClean="0">
                <a:solidFill>
                  <a:srgbClr val="C00000"/>
                </a:solidFill>
              </a:rPr>
              <a:t>EGFR +</a:t>
            </a:r>
          </a:p>
        </p:txBody>
      </p:sp>
      <p:sp>
        <p:nvSpPr>
          <p:cNvPr id="8" name="TextBox 7"/>
          <p:cNvSpPr txBox="1"/>
          <p:nvPr/>
        </p:nvSpPr>
        <p:spPr>
          <a:xfrm>
            <a:off x="327259" y="4277690"/>
            <a:ext cx="1031492" cy="369332"/>
          </a:xfrm>
          <a:prstGeom prst="rect">
            <a:avLst/>
          </a:prstGeom>
          <a:noFill/>
          <a:ln>
            <a:solidFill>
              <a:schemeClr val="bg2"/>
            </a:solidFill>
          </a:ln>
        </p:spPr>
        <p:txBody>
          <a:bodyPr wrap="square" rtlCol="0" anchor="ctr" anchorCtr="1">
            <a:spAutoFit/>
          </a:bodyPr>
          <a:lstStyle/>
          <a:p>
            <a:r>
              <a:rPr lang="en-US" b="1" dirty="0" smtClean="0">
                <a:solidFill>
                  <a:srgbClr val="00B050"/>
                </a:solidFill>
              </a:rPr>
              <a:t>K-RAS+</a:t>
            </a:r>
          </a:p>
        </p:txBody>
      </p:sp>
      <p:sp>
        <p:nvSpPr>
          <p:cNvPr id="10" name="Oval 9"/>
          <p:cNvSpPr/>
          <p:nvPr/>
        </p:nvSpPr>
        <p:spPr>
          <a:xfrm>
            <a:off x="1111653" y="3206132"/>
            <a:ext cx="1942363" cy="845873"/>
          </a:xfrm>
          <a:prstGeom prst="ellipse">
            <a:avLst/>
          </a:prstGeom>
          <a:noFill/>
          <a:ln w="38100">
            <a:solidFill>
              <a:srgbClr val="C61F26"/>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p>
        </p:txBody>
      </p:sp>
      <p:sp>
        <p:nvSpPr>
          <p:cNvPr id="21" name="Oval 20"/>
          <p:cNvSpPr/>
          <p:nvPr/>
        </p:nvSpPr>
        <p:spPr>
          <a:xfrm>
            <a:off x="1258426" y="4052005"/>
            <a:ext cx="2052131" cy="969992"/>
          </a:xfrm>
          <a:prstGeom prst="ellipse">
            <a:avLst/>
          </a:prstGeom>
          <a:noFill/>
          <a:ln w="38100">
            <a:solidFill>
              <a:schemeClr val="accent3"/>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8397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9703" y="254577"/>
            <a:ext cx="3896685" cy="3693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06736" y="4305668"/>
            <a:ext cx="4322618" cy="738664"/>
          </a:xfrm>
          <a:prstGeom prst="rect">
            <a:avLst/>
          </a:prstGeom>
          <a:noFill/>
          <a:ln>
            <a:solidFill>
              <a:schemeClr val="bg2"/>
            </a:solidFill>
          </a:ln>
        </p:spPr>
        <p:txBody>
          <a:bodyPr wrap="square" rtlCol="0" anchor="ctr" anchorCtr="1">
            <a:spAutoFit/>
          </a:bodyPr>
          <a:lstStyle/>
          <a:p>
            <a:r>
              <a:rPr lang="en-US" sz="1400" dirty="0">
                <a:solidFill>
                  <a:schemeClr val="bg1"/>
                </a:solidFill>
              </a:rPr>
              <a:t>Alexis </a:t>
            </a:r>
            <a:r>
              <a:rPr lang="en-US" sz="1400" dirty="0" err="1">
                <a:solidFill>
                  <a:schemeClr val="bg1"/>
                </a:solidFill>
              </a:rPr>
              <a:t>Borisy</a:t>
            </a:r>
            <a:r>
              <a:rPr lang="en-US" sz="1400" dirty="0">
                <a:solidFill>
                  <a:schemeClr val="bg1"/>
                </a:solidFill>
              </a:rPr>
              <a:t> (left) and Michael </a:t>
            </a:r>
            <a:r>
              <a:rPr lang="en-US" sz="1400" dirty="0" err="1" smtClean="0">
                <a:solidFill>
                  <a:schemeClr val="bg1"/>
                </a:solidFill>
              </a:rPr>
              <a:t>Pellini</a:t>
            </a:r>
            <a:r>
              <a:rPr lang="en-US" sz="1400" dirty="0" smtClean="0">
                <a:solidFill>
                  <a:schemeClr val="bg1"/>
                </a:solidFill>
              </a:rPr>
              <a:t> founded </a:t>
            </a:r>
            <a:r>
              <a:rPr lang="en-US" sz="1400" b="1" dirty="0" smtClean="0">
                <a:solidFill>
                  <a:schemeClr val="bg1"/>
                </a:solidFill>
              </a:rPr>
              <a:t>Foundation Medicine </a:t>
            </a:r>
            <a:r>
              <a:rPr lang="en-US" sz="1400" dirty="0" smtClean="0">
                <a:solidFill>
                  <a:schemeClr val="bg1"/>
                </a:solidFill>
              </a:rPr>
              <a:t>to determine the genetics of cancers for individual patients</a:t>
            </a:r>
          </a:p>
        </p:txBody>
      </p:sp>
      <p:sp>
        <p:nvSpPr>
          <p:cNvPr id="4" name="TextBox 3"/>
          <p:cNvSpPr txBox="1"/>
          <p:nvPr/>
        </p:nvSpPr>
        <p:spPr>
          <a:xfrm>
            <a:off x="4844363" y="3182283"/>
            <a:ext cx="6688049" cy="2246769"/>
          </a:xfrm>
          <a:prstGeom prst="rect">
            <a:avLst/>
          </a:prstGeom>
          <a:noFill/>
          <a:ln>
            <a:solidFill>
              <a:schemeClr val="bg2"/>
            </a:solidFill>
          </a:ln>
        </p:spPr>
        <p:txBody>
          <a:bodyPr wrap="none" rtlCol="0" anchor="ctr" anchorCtr="1">
            <a:spAutoFit/>
          </a:bodyPr>
          <a:lstStyle/>
          <a:p>
            <a:r>
              <a:rPr lang="en-US" sz="2000" dirty="0" smtClean="0">
                <a:solidFill>
                  <a:schemeClr val="bg1"/>
                </a:solidFill>
              </a:rPr>
              <a:t>A patient with salivary gland cancer who had failed</a:t>
            </a:r>
          </a:p>
          <a:p>
            <a:r>
              <a:rPr lang="en-US" sz="2000" dirty="0" smtClean="0">
                <a:solidFill>
                  <a:schemeClr val="bg1"/>
                </a:solidFill>
              </a:rPr>
              <a:t>conventional treatment sent cells from his tumor to</a:t>
            </a:r>
          </a:p>
          <a:p>
            <a:r>
              <a:rPr lang="en-US" sz="2000" dirty="0" smtClean="0">
                <a:solidFill>
                  <a:schemeClr val="bg1"/>
                </a:solidFill>
              </a:rPr>
              <a:t>Foundation Medicine for testing. They were found to</a:t>
            </a:r>
          </a:p>
          <a:p>
            <a:r>
              <a:rPr lang="en-US" sz="2000" dirty="0" smtClean="0">
                <a:solidFill>
                  <a:schemeClr val="bg1"/>
                </a:solidFill>
              </a:rPr>
              <a:t>show </a:t>
            </a:r>
            <a:r>
              <a:rPr lang="en-US" sz="2000" dirty="0" err="1" smtClean="0">
                <a:solidFill>
                  <a:schemeClr val="bg1"/>
                </a:solidFill>
              </a:rPr>
              <a:t>overactivity</a:t>
            </a:r>
            <a:r>
              <a:rPr lang="en-US" sz="2000" dirty="0" smtClean="0">
                <a:solidFill>
                  <a:schemeClr val="bg1"/>
                </a:solidFill>
              </a:rPr>
              <a:t> in HER2, a gene often defective in</a:t>
            </a:r>
          </a:p>
          <a:p>
            <a:r>
              <a:rPr lang="en-US" sz="2000" dirty="0" smtClean="0">
                <a:solidFill>
                  <a:schemeClr val="bg1"/>
                </a:solidFill>
              </a:rPr>
              <a:t>breast cancer. This result suggested to the patient’s</a:t>
            </a:r>
          </a:p>
          <a:p>
            <a:r>
              <a:rPr lang="en-US" sz="2000" dirty="0">
                <a:solidFill>
                  <a:schemeClr val="bg1"/>
                </a:solidFill>
              </a:rPr>
              <a:t>d</a:t>
            </a:r>
            <a:r>
              <a:rPr lang="en-US" sz="2000" dirty="0" smtClean="0">
                <a:solidFill>
                  <a:schemeClr val="bg1"/>
                </a:solidFill>
              </a:rPr>
              <a:t>octors that his cancer would respond to Herceptin,</a:t>
            </a:r>
          </a:p>
          <a:p>
            <a:r>
              <a:rPr lang="en-US" sz="2000" dirty="0" smtClean="0">
                <a:solidFill>
                  <a:schemeClr val="bg1"/>
                </a:solidFill>
              </a:rPr>
              <a:t>a drug often prescribed for breast cancer patients</a:t>
            </a:r>
          </a:p>
        </p:txBody>
      </p:sp>
      <p:pic>
        <p:nvPicPr>
          <p:cNvPr id="1028" name="Picture 4" descr="Our Cultur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503356" y="254577"/>
            <a:ext cx="5813335" cy="1937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3939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433807" y="997703"/>
            <a:ext cx="11321211" cy="8194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9pPr>
          </a:lstStyle>
          <a:p>
            <a:pPr algn="ctr"/>
            <a:r>
              <a:rPr lang="en-GB" sz="1600" b="1" dirty="0" smtClean="0">
                <a:solidFill>
                  <a:schemeClr val="bg1"/>
                </a:solidFill>
                <a:latin typeface="+mn-lt"/>
              </a:rPr>
              <a:t>Remote continuous </a:t>
            </a:r>
            <a:r>
              <a:rPr lang="en-GB" sz="1600" b="1" dirty="0">
                <a:solidFill>
                  <a:schemeClr val="bg1"/>
                </a:solidFill>
                <a:latin typeface="+mn-lt"/>
              </a:rPr>
              <a:t>vital sign monitoring via </a:t>
            </a:r>
            <a:r>
              <a:rPr lang="en-GB" sz="1600" b="1" dirty="0" smtClean="0">
                <a:solidFill>
                  <a:schemeClr val="bg1"/>
                </a:solidFill>
                <a:latin typeface="+mn-lt"/>
              </a:rPr>
              <a:t>iPhone</a:t>
            </a:r>
            <a:r>
              <a:rPr lang="en-GB" sz="1600" b="1" dirty="0">
                <a:solidFill>
                  <a:schemeClr val="bg1"/>
                </a:solidFill>
                <a:latin typeface="+mn-lt"/>
              </a:rPr>
              <a:t>. </a:t>
            </a:r>
            <a:r>
              <a:rPr lang="en-GB" sz="1600" dirty="0">
                <a:solidFill>
                  <a:schemeClr val="bg1"/>
                </a:solidFill>
                <a:latin typeface="+mn-lt"/>
              </a:rPr>
              <a:t>D</a:t>
            </a:r>
            <a:r>
              <a:rPr lang="en-GB" sz="1600" dirty="0" smtClean="0">
                <a:solidFill>
                  <a:schemeClr val="bg1"/>
                </a:solidFill>
                <a:latin typeface="+mn-lt"/>
              </a:rPr>
              <a:t>elivers </a:t>
            </a:r>
            <a:r>
              <a:rPr lang="en-GB" sz="1600" dirty="0">
                <a:solidFill>
                  <a:schemeClr val="bg1"/>
                </a:solidFill>
                <a:latin typeface="+mn-lt"/>
              </a:rPr>
              <a:t>real-time data about the vital signs </a:t>
            </a:r>
            <a:r>
              <a:rPr lang="en-GB" sz="1600" dirty="0" smtClean="0">
                <a:solidFill>
                  <a:schemeClr val="bg1"/>
                </a:solidFill>
                <a:latin typeface="+mn-lt"/>
              </a:rPr>
              <a:t>of </a:t>
            </a:r>
            <a:r>
              <a:rPr lang="en-GB" sz="1600" dirty="0">
                <a:solidFill>
                  <a:schemeClr val="bg1"/>
                </a:solidFill>
                <a:latin typeface="+mn-lt"/>
              </a:rPr>
              <a:t>any patient who is in a hospital intensive care unit to a doctor</a:t>
            </a:r>
            <a:r>
              <a:rPr lang="en-GB" altLang="en-GB" sz="1600" dirty="0">
                <a:solidFill>
                  <a:schemeClr val="bg1"/>
                </a:solidFill>
                <a:latin typeface="+mn-lt"/>
              </a:rPr>
              <a:t>’</a:t>
            </a:r>
            <a:r>
              <a:rPr lang="en-GB" sz="1600" dirty="0">
                <a:solidFill>
                  <a:schemeClr val="bg1"/>
                </a:solidFill>
                <a:latin typeface="+mn-lt"/>
              </a:rPr>
              <a:t>s or nurse</a:t>
            </a:r>
            <a:r>
              <a:rPr lang="en-GB" altLang="en-GB" sz="1600" dirty="0">
                <a:solidFill>
                  <a:schemeClr val="bg1"/>
                </a:solidFill>
                <a:latin typeface="+mn-lt"/>
              </a:rPr>
              <a:t>’</a:t>
            </a:r>
            <a:r>
              <a:rPr lang="en-GB" sz="1600" dirty="0">
                <a:solidFill>
                  <a:schemeClr val="bg1"/>
                </a:solidFill>
                <a:latin typeface="+mn-lt"/>
              </a:rPr>
              <a:t>s smart phone.</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3876" y="5943505"/>
            <a:ext cx="1635414" cy="652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5"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067421" y="1817149"/>
            <a:ext cx="4061662"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076" name="Text Box 4"/>
          <p:cNvSpPr txBox="1">
            <a:spLocks noChangeArrowheads="1"/>
          </p:cNvSpPr>
          <p:nvPr/>
        </p:nvSpPr>
        <p:spPr bwMode="auto">
          <a:xfrm>
            <a:off x="9888698" y="5491071"/>
            <a:ext cx="2300128" cy="2916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9pPr>
          </a:lstStyle>
          <a:p>
            <a:endParaRPr lang="en-GB" sz="1100" b="1" dirty="0">
              <a:solidFill>
                <a:schemeClr val="accent3">
                  <a:lumMod val="40000"/>
                  <a:lumOff val="60000"/>
                </a:schemeClr>
              </a:solidFill>
              <a:latin typeface="Arial" charset="0"/>
            </a:endParaRPr>
          </a:p>
        </p:txBody>
      </p:sp>
      <p:sp>
        <p:nvSpPr>
          <p:cNvPr id="3077" name="Text Box 5"/>
          <p:cNvSpPr txBox="1">
            <a:spLocks noChangeArrowheads="1"/>
          </p:cNvSpPr>
          <p:nvPr/>
        </p:nvSpPr>
        <p:spPr bwMode="auto">
          <a:xfrm>
            <a:off x="130526" y="6613175"/>
            <a:ext cx="6572368"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9pPr>
          </a:lstStyle>
          <a:p>
            <a:r>
              <a:rPr lang="en-GB" sz="900">
                <a:latin typeface="Arial" charset="0"/>
              </a:rPr>
              <a:t>Published by AAAS</a:t>
            </a:r>
          </a:p>
        </p:txBody>
      </p:sp>
      <p:sp>
        <p:nvSpPr>
          <p:cNvPr id="2" name="TextBox 1"/>
          <p:cNvSpPr txBox="1"/>
          <p:nvPr/>
        </p:nvSpPr>
        <p:spPr>
          <a:xfrm>
            <a:off x="3656084" y="275142"/>
            <a:ext cx="4876656" cy="584775"/>
          </a:xfrm>
          <a:prstGeom prst="rect">
            <a:avLst/>
          </a:prstGeom>
          <a:noFill/>
        </p:spPr>
        <p:txBody>
          <a:bodyPr wrap="none" rtlCol="0">
            <a:spAutoFit/>
          </a:bodyPr>
          <a:lstStyle/>
          <a:p>
            <a:r>
              <a:rPr lang="en-US" sz="3200" b="1" dirty="0" smtClean="0">
                <a:solidFill>
                  <a:schemeClr val="bg1"/>
                </a:solidFill>
              </a:rPr>
              <a:t>Digital Medical Devices</a:t>
            </a:r>
            <a:endParaRPr lang="en-US" sz="3200" b="1" dirty="0">
              <a:solidFill>
                <a:schemeClr val="bg1"/>
              </a:solidFill>
            </a:endParaRPr>
          </a:p>
        </p:txBody>
      </p:sp>
    </p:spTree>
    <p:extLst>
      <p:ext uri="{BB962C8B-B14F-4D97-AF65-F5344CB8AC3E}">
        <p14:creationId xmlns:p14="http://schemas.microsoft.com/office/powerpoint/2010/main" val="465901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3"/>
                                        </p:tgtEl>
                                        <p:attrNameLst>
                                          <p:attrName>style.visibility</p:attrName>
                                        </p:attrNameLst>
                                      </p:cBhvr>
                                      <p:to>
                                        <p:strVal val="visible"/>
                                      </p:to>
                                    </p:set>
                                    <p:anim calcmode="lin" valueType="num">
                                      <p:cBhvr additive="base">
                                        <p:cTn id="7" dur="500" fill="hold"/>
                                        <p:tgtEl>
                                          <p:spTgt spid="3073"/>
                                        </p:tgtEl>
                                        <p:attrNameLst>
                                          <p:attrName>ppt_x</p:attrName>
                                        </p:attrNameLst>
                                      </p:cBhvr>
                                      <p:tavLst>
                                        <p:tav tm="0">
                                          <p:val>
                                            <p:strVal val="0-#ppt_w/2"/>
                                          </p:val>
                                        </p:tav>
                                        <p:tav tm="100000">
                                          <p:val>
                                            <p:strVal val="#ppt_x"/>
                                          </p:val>
                                        </p:tav>
                                      </p:tavLst>
                                    </p:anim>
                                    <p:anim calcmode="lin" valueType="num">
                                      <p:cBhvr additive="base">
                                        <p:cTn id="8" dur="500" fill="hold"/>
                                        <p:tgtEl>
                                          <p:spTgt spid="30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91147" y="540448"/>
            <a:ext cx="4604283" cy="5845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02822" y="1544484"/>
            <a:ext cx="5606022" cy="3970318"/>
          </a:xfrm>
          <a:prstGeom prst="rect">
            <a:avLst/>
          </a:prstGeom>
          <a:noFill/>
          <a:ln>
            <a:solidFill>
              <a:schemeClr val="bg2"/>
            </a:solidFill>
          </a:ln>
        </p:spPr>
        <p:txBody>
          <a:bodyPr wrap="none" rtlCol="0" anchor="ctr" anchorCtr="1">
            <a:spAutoFit/>
          </a:bodyPr>
          <a:lstStyle/>
          <a:p>
            <a:r>
              <a:rPr lang="en-US" sz="3600" b="1" dirty="0" smtClean="0">
                <a:solidFill>
                  <a:schemeClr val="bg1"/>
                </a:solidFill>
              </a:rPr>
              <a:t>Another  example of</a:t>
            </a:r>
          </a:p>
          <a:p>
            <a:r>
              <a:rPr lang="en-US" sz="3600" b="1" dirty="0" smtClean="0">
                <a:solidFill>
                  <a:schemeClr val="bg1"/>
                </a:solidFill>
              </a:rPr>
              <a:t>personalized medicine</a:t>
            </a:r>
          </a:p>
          <a:p>
            <a:r>
              <a:rPr lang="en-US" sz="3600" b="1" dirty="0" smtClean="0">
                <a:solidFill>
                  <a:schemeClr val="bg1"/>
                </a:solidFill>
              </a:rPr>
              <a:t> for </a:t>
            </a:r>
            <a:r>
              <a:rPr lang="en-US" sz="3600" b="1" dirty="0" smtClean="0">
                <a:solidFill>
                  <a:schemeClr val="bg1"/>
                </a:solidFill>
              </a:rPr>
              <a:t>cancer:</a:t>
            </a:r>
          </a:p>
          <a:p>
            <a:endParaRPr lang="en-US" sz="3600" b="1" dirty="0">
              <a:solidFill>
                <a:schemeClr val="bg1"/>
              </a:solidFill>
            </a:endParaRPr>
          </a:p>
          <a:p>
            <a:r>
              <a:rPr lang="en-US" sz="3600" dirty="0" smtClean="0">
                <a:solidFill>
                  <a:schemeClr val="bg1"/>
                </a:solidFill>
              </a:rPr>
              <a:t>Inject many drugs into a</a:t>
            </a:r>
          </a:p>
          <a:p>
            <a:r>
              <a:rPr lang="en-US" sz="3600" dirty="0" smtClean="0">
                <a:solidFill>
                  <a:schemeClr val="bg1"/>
                </a:solidFill>
              </a:rPr>
              <a:t>Tumor to find the most</a:t>
            </a:r>
          </a:p>
          <a:p>
            <a:r>
              <a:rPr lang="en-US" sz="3600" dirty="0" smtClean="0">
                <a:solidFill>
                  <a:schemeClr val="bg1"/>
                </a:solidFill>
              </a:rPr>
              <a:t> effective</a:t>
            </a:r>
            <a:endParaRPr lang="en-US" sz="3600" dirty="0" smtClean="0">
              <a:solidFill>
                <a:schemeClr val="bg1"/>
              </a:solidFill>
            </a:endParaRPr>
          </a:p>
        </p:txBody>
      </p:sp>
      <p:sp>
        <p:nvSpPr>
          <p:cNvPr id="5" name="Oval 4"/>
          <p:cNvSpPr/>
          <p:nvPr/>
        </p:nvSpPr>
        <p:spPr>
          <a:xfrm>
            <a:off x="9293289" y="3529643"/>
            <a:ext cx="2158479" cy="2732534"/>
          </a:xfrm>
          <a:prstGeom prst="ellipse">
            <a:avLst/>
          </a:prstGeom>
          <a:noFill/>
          <a:ln w="76200">
            <a:solidFill>
              <a:srgbClr val="C00000"/>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49938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4876" y="3829050"/>
            <a:ext cx="9144000" cy="1371600"/>
          </a:xfrm>
        </p:spPr>
        <p:txBody>
          <a:bodyPr/>
          <a:lstStyle/>
          <a:p>
            <a:pPr>
              <a:lnSpc>
                <a:spcPct val="100000"/>
              </a:lnSpc>
            </a:pPr>
            <a:r>
              <a:rPr lang="en-US" u="sng" dirty="0" smtClean="0">
                <a:solidFill>
                  <a:schemeClr val="bg1"/>
                </a:solidFill>
              </a:rPr>
              <a:t>Other Precision Medicine Approaches</a:t>
            </a:r>
            <a:r>
              <a:rPr lang="en-US" u="sng" dirty="0" smtClean="0"/>
              <a:t/>
            </a:r>
            <a:br>
              <a:rPr lang="en-US" u="sng" dirty="0" smtClean="0"/>
            </a:br>
            <a:r>
              <a:rPr lang="en-US" u="sng" dirty="0"/>
              <a:t/>
            </a:r>
            <a:br>
              <a:rPr lang="en-US" u="sng" dirty="0"/>
            </a:br>
            <a:r>
              <a:rPr lang="en-US" sz="3200" dirty="0" smtClean="0"/>
              <a:t>Personalized </a:t>
            </a:r>
            <a:r>
              <a:rPr lang="en-US" sz="3200" dirty="0" smtClean="0"/>
              <a:t>pharmacokinetics</a:t>
            </a:r>
            <a:br>
              <a:rPr lang="en-US" sz="3200" dirty="0" smtClean="0"/>
            </a:br>
            <a:r>
              <a:rPr lang="en-US" sz="3200" dirty="0"/>
              <a:t/>
            </a:r>
            <a:br>
              <a:rPr lang="en-US" sz="3200" dirty="0"/>
            </a:br>
            <a:r>
              <a:rPr lang="en-US" sz="3200" dirty="0"/>
              <a:t>Companion diagnostics for precision </a:t>
            </a:r>
            <a:r>
              <a:rPr lang="en-US" sz="3200" dirty="0" smtClean="0"/>
              <a:t>therapies</a:t>
            </a:r>
            <a:br>
              <a:rPr lang="en-US" sz="3200" dirty="0" smtClean="0"/>
            </a:br>
            <a:r>
              <a:rPr lang="en-US" sz="3200" dirty="0"/>
              <a:t/>
            </a:r>
            <a:br>
              <a:rPr lang="en-US" sz="3200" dirty="0"/>
            </a:br>
            <a:r>
              <a:rPr lang="en-US" sz="3200" dirty="0"/>
              <a:t>Nanotechnology for targeted therapies</a:t>
            </a:r>
          </a:p>
        </p:txBody>
      </p:sp>
    </p:spTree>
    <p:extLst>
      <p:ext uri="{BB962C8B-B14F-4D97-AF65-F5344CB8AC3E}">
        <p14:creationId xmlns:p14="http://schemas.microsoft.com/office/powerpoint/2010/main" val="22890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16946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dirty="0"/>
          </a:p>
        </p:txBody>
      </p:sp>
      <p:sp>
        <p:nvSpPr>
          <p:cNvPr id="3" name="Title 2"/>
          <p:cNvSpPr>
            <a:spLocks noGrp="1"/>
          </p:cNvSpPr>
          <p:nvPr>
            <p:ph type="ctrTitle"/>
          </p:nvPr>
        </p:nvSpPr>
        <p:spPr>
          <a:xfrm>
            <a:off x="1402039" y="-1019907"/>
            <a:ext cx="9625264" cy="2286000"/>
          </a:xfrm>
        </p:spPr>
        <p:txBody>
          <a:bodyPr>
            <a:normAutofit/>
          </a:bodyPr>
          <a:lstStyle/>
          <a:p>
            <a:pPr algn="ctr"/>
            <a:r>
              <a:rPr lang="en-US" dirty="0" smtClean="0">
                <a:solidFill>
                  <a:schemeClr val="bg1"/>
                </a:solidFill>
              </a:rPr>
              <a:t>Submitting to </a:t>
            </a:r>
            <a:r>
              <a:rPr lang="en-US" dirty="0" smtClean="0">
                <a:solidFill>
                  <a:schemeClr val="bg1"/>
                </a:solidFill>
              </a:rPr>
              <a:t>the </a:t>
            </a:r>
            <a:br>
              <a:rPr lang="en-US" dirty="0" smtClean="0">
                <a:solidFill>
                  <a:schemeClr val="bg1"/>
                </a:solidFill>
              </a:rPr>
            </a:br>
            <a:r>
              <a:rPr lang="en-US" i="1" dirty="0" smtClean="0">
                <a:solidFill>
                  <a:schemeClr val="bg1"/>
                </a:solidFill>
              </a:rPr>
              <a:t>Science</a:t>
            </a:r>
            <a:r>
              <a:rPr lang="en-US" dirty="0" smtClean="0">
                <a:solidFill>
                  <a:schemeClr val="bg1"/>
                </a:solidFill>
              </a:rPr>
              <a:t> Family of Journals</a:t>
            </a:r>
            <a:endParaRPr lang="en-US" dirty="0">
              <a:solidFill>
                <a:schemeClr val="bg1"/>
              </a:solidFill>
            </a:endParaRPr>
          </a:p>
        </p:txBody>
      </p:sp>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330422" y="1715503"/>
            <a:ext cx="2676444" cy="3397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242235" y="1709304"/>
            <a:ext cx="2679183" cy="3396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03977" y="1722922"/>
            <a:ext cx="2671842" cy="33977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333420" y="1715503"/>
            <a:ext cx="2666008" cy="3390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212123" y="2485292"/>
            <a:ext cx="184731" cy="369332"/>
          </a:xfrm>
          <a:prstGeom prst="rect">
            <a:avLst/>
          </a:prstGeom>
          <a:noFill/>
          <a:ln>
            <a:solidFill>
              <a:schemeClr val="bg2"/>
            </a:solidFill>
          </a:ln>
        </p:spPr>
        <p:txBody>
          <a:bodyPr wrap="none" rtlCol="0" anchor="ctr" anchorCtr="1">
            <a:spAutoFit/>
          </a:bodyPr>
          <a:lstStyle/>
          <a:p>
            <a:endParaRPr lang="en-US" dirty="0" smtClean="0"/>
          </a:p>
        </p:txBody>
      </p:sp>
    </p:spTree>
    <p:extLst>
      <p:ext uri="{BB962C8B-B14F-4D97-AF65-F5344CB8AC3E}">
        <p14:creationId xmlns:p14="http://schemas.microsoft.com/office/powerpoint/2010/main" val="610449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809164" y="3396562"/>
            <a:ext cx="4292856" cy="3076044"/>
          </a:xfrm>
        </p:spPr>
        <p:txBody>
          <a:bodyPr>
            <a:normAutofit/>
          </a:bodyPr>
          <a:lstStyle/>
          <a:p>
            <a:r>
              <a:rPr lang="en-US" b="1" dirty="0" smtClean="0">
                <a:solidFill>
                  <a:schemeClr val="bg1"/>
                </a:solidFill>
              </a:rPr>
              <a:t>Physics</a:t>
            </a:r>
          </a:p>
          <a:p>
            <a:r>
              <a:rPr lang="en-US" b="1" dirty="0" smtClean="0">
                <a:solidFill>
                  <a:schemeClr val="bg1"/>
                </a:solidFill>
              </a:rPr>
              <a:t>Ecology: Cave </a:t>
            </a:r>
            <a:r>
              <a:rPr lang="en-US" b="1" dirty="0">
                <a:solidFill>
                  <a:schemeClr val="bg1"/>
                </a:solidFill>
              </a:rPr>
              <a:t>fish without eyes</a:t>
            </a:r>
          </a:p>
          <a:p>
            <a:r>
              <a:rPr lang="en-US" b="1" dirty="0" smtClean="0">
                <a:solidFill>
                  <a:schemeClr val="bg1"/>
                </a:solidFill>
              </a:rPr>
              <a:t>Materials Science</a:t>
            </a:r>
          </a:p>
          <a:p>
            <a:r>
              <a:rPr lang="en-US" b="1" dirty="0" smtClean="0">
                <a:solidFill>
                  <a:schemeClr val="bg1"/>
                </a:solidFill>
              </a:rPr>
              <a:t>Biomedicine</a:t>
            </a:r>
            <a:endParaRPr lang="en-US" b="1" dirty="0">
              <a:solidFill>
                <a:schemeClr val="bg1"/>
              </a:solidFill>
            </a:endParaRPr>
          </a:p>
        </p:txBody>
      </p:sp>
      <p:sp>
        <p:nvSpPr>
          <p:cNvPr id="3" name="Content Placeholder 2"/>
          <p:cNvSpPr>
            <a:spLocks noGrp="1"/>
          </p:cNvSpPr>
          <p:nvPr>
            <p:ph sz="half" idx="1"/>
          </p:nvPr>
        </p:nvSpPr>
        <p:spPr>
          <a:xfrm>
            <a:off x="2493818" y="2454239"/>
            <a:ext cx="3432470" cy="4249183"/>
          </a:xfrm>
        </p:spPr>
        <p:txBody>
          <a:bodyPr>
            <a:normAutofit/>
          </a:bodyPr>
          <a:lstStyle/>
          <a:p>
            <a:r>
              <a:rPr lang="en-US" b="1" i="1" dirty="0">
                <a:solidFill>
                  <a:schemeClr val="bg1"/>
                </a:solidFill>
              </a:rPr>
              <a:t> </a:t>
            </a:r>
            <a:r>
              <a:rPr lang="en-US" sz="2800" b="1" dirty="0" smtClean="0">
                <a:solidFill>
                  <a:schemeClr val="bg1"/>
                </a:solidFill>
              </a:rPr>
              <a:t>Magazine</a:t>
            </a:r>
          </a:p>
          <a:p>
            <a:pPr lvl="1"/>
            <a:r>
              <a:rPr lang="en-US" b="1" dirty="0" smtClean="0">
                <a:solidFill>
                  <a:schemeClr val="bg1"/>
                </a:solidFill>
              </a:rPr>
              <a:t>News</a:t>
            </a:r>
          </a:p>
          <a:p>
            <a:pPr lvl="1"/>
            <a:r>
              <a:rPr lang="en-US" b="1" dirty="0">
                <a:solidFill>
                  <a:schemeClr val="bg1"/>
                </a:solidFill>
              </a:rPr>
              <a:t>Research Articles</a:t>
            </a:r>
          </a:p>
          <a:p>
            <a:pPr lvl="1"/>
            <a:r>
              <a:rPr lang="en-US" b="1" dirty="0" smtClean="0">
                <a:solidFill>
                  <a:schemeClr val="bg1"/>
                </a:solidFill>
              </a:rPr>
              <a:t>Print </a:t>
            </a:r>
            <a:r>
              <a:rPr lang="en-US" b="1" dirty="0">
                <a:solidFill>
                  <a:schemeClr val="bg1"/>
                </a:solidFill>
              </a:rPr>
              <a:t>and </a:t>
            </a:r>
            <a:r>
              <a:rPr lang="en-US" b="1" dirty="0" smtClean="0">
                <a:solidFill>
                  <a:schemeClr val="bg1"/>
                </a:solidFill>
              </a:rPr>
              <a:t>online</a:t>
            </a:r>
          </a:p>
          <a:p>
            <a:pPr lvl="1"/>
            <a:r>
              <a:rPr lang="en-US" b="1" dirty="0" smtClean="0">
                <a:solidFill>
                  <a:schemeClr val="bg1"/>
                </a:solidFill>
              </a:rPr>
              <a:t>Shorter format</a:t>
            </a:r>
            <a:endParaRPr lang="en-US" b="1" dirty="0">
              <a:solidFill>
                <a:schemeClr val="bg1"/>
              </a:solidFill>
            </a:endParaRPr>
          </a:p>
        </p:txBody>
      </p:sp>
      <p:sp>
        <p:nvSpPr>
          <p:cNvPr id="13" name="Title 12"/>
          <p:cNvSpPr>
            <a:spLocks noGrp="1"/>
          </p:cNvSpPr>
          <p:nvPr>
            <p:ph type="title"/>
          </p:nvPr>
        </p:nvSpPr>
        <p:spPr/>
        <p:txBody>
          <a:bodyPr>
            <a:normAutofit fontScale="90000"/>
          </a:bodyPr>
          <a:lstStyle/>
          <a:p>
            <a:pPr algn="ctr"/>
            <a:r>
              <a:rPr lang="en-US" b="1" dirty="0" smtClean="0">
                <a:solidFill>
                  <a:schemeClr val="bg1"/>
                </a:solidFill>
              </a:rPr>
              <a:t>Interdisciplinary Science </a:t>
            </a:r>
            <a:r>
              <a:rPr lang="en-US" i="1" dirty="0">
                <a:solidFill>
                  <a:schemeClr val="bg1"/>
                </a:solidFill>
              </a:rPr>
              <a:t/>
            </a:r>
            <a:br>
              <a:rPr lang="en-US" i="1" dirty="0">
                <a:solidFill>
                  <a:schemeClr val="bg1"/>
                </a:solidFill>
              </a:rPr>
            </a:br>
            <a:r>
              <a:rPr lang="en-US" i="1" dirty="0" smtClean="0">
                <a:solidFill>
                  <a:schemeClr val="bg1"/>
                </a:solidFill>
              </a:rPr>
              <a:t/>
            </a:r>
            <a:br>
              <a:rPr lang="en-US" i="1" dirty="0" smtClean="0">
                <a:solidFill>
                  <a:schemeClr val="bg1"/>
                </a:solidFill>
              </a:rPr>
            </a:br>
            <a:endParaRPr lang="en-US" b="1" dirty="0">
              <a:solidFill>
                <a:schemeClr val="bg1"/>
              </a:solidFill>
            </a:endParaRPr>
          </a:p>
        </p:txBody>
      </p:sp>
      <p:pic>
        <p:nvPicPr>
          <p:cNvPr id="7" name="Picture 6" descr="Cover image expansi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6323" y="2318206"/>
            <a:ext cx="2013115" cy="2560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809164" y="2063046"/>
            <a:ext cx="4016237" cy="1333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135711" y="1460444"/>
            <a:ext cx="3689690" cy="602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666164" y="1457570"/>
            <a:ext cx="2755883" cy="1938992"/>
          </a:xfrm>
          <a:prstGeom prst="rect">
            <a:avLst/>
          </a:prstGeom>
          <a:noFill/>
          <a:ln>
            <a:solidFill>
              <a:schemeClr val="bg2"/>
            </a:solidFill>
          </a:ln>
        </p:spPr>
        <p:txBody>
          <a:bodyPr wrap="none" rtlCol="0" anchor="ctr" anchorCtr="1">
            <a:spAutoFit/>
          </a:bodyPr>
          <a:lstStyle/>
          <a:p>
            <a:r>
              <a:rPr lang="en-US" sz="2400" b="1" dirty="0" smtClean="0">
                <a:solidFill>
                  <a:schemeClr val="bg1"/>
                </a:solidFill>
              </a:rPr>
              <a:t>Open Access</a:t>
            </a:r>
          </a:p>
          <a:p>
            <a:r>
              <a:rPr lang="en-US" sz="2400" b="1" dirty="0" smtClean="0">
                <a:solidFill>
                  <a:schemeClr val="bg1"/>
                </a:solidFill>
              </a:rPr>
              <a:t>Online </a:t>
            </a:r>
            <a:r>
              <a:rPr lang="en-US" sz="2400" b="1" dirty="0" smtClean="0">
                <a:solidFill>
                  <a:schemeClr val="bg1"/>
                </a:solidFill>
              </a:rPr>
              <a:t>only</a:t>
            </a:r>
          </a:p>
          <a:p>
            <a:r>
              <a:rPr lang="en-US" sz="2400" b="1" dirty="0" smtClean="0">
                <a:solidFill>
                  <a:schemeClr val="bg1"/>
                </a:solidFill>
              </a:rPr>
              <a:t>Research Articles</a:t>
            </a:r>
          </a:p>
          <a:p>
            <a:r>
              <a:rPr lang="en-US" sz="2400" b="1" dirty="0" smtClean="0">
                <a:solidFill>
                  <a:schemeClr val="bg1"/>
                </a:solidFill>
              </a:rPr>
              <a:t>Full papers</a:t>
            </a:r>
          </a:p>
          <a:p>
            <a:r>
              <a:rPr lang="en-US" sz="2400" b="1" dirty="0" smtClean="0">
                <a:solidFill>
                  <a:schemeClr val="bg1"/>
                </a:solidFill>
              </a:rPr>
              <a:t>Long format</a:t>
            </a:r>
            <a:endParaRPr lang="en-US" sz="2400" b="1" dirty="0" smtClean="0">
              <a:solidFill>
                <a:schemeClr val="bg1"/>
              </a:solidFill>
            </a:endParaRPr>
          </a:p>
        </p:txBody>
      </p:sp>
    </p:spTree>
    <p:extLst>
      <p:ext uri="{BB962C8B-B14F-4D97-AF65-F5344CB8AC3E}">
        <p14:creationId xmlns:p14="http://schemas.microsoft.com/office/powerpoint/2010/main" val="2089735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a:xfrm>
            <a:off x="2121188" y="-445986"/>
            <a:ext cx="9144001" cy="1371600"/>
          </a:xfrm>
        </p:spPr>
        <p:txBody>
          <a:bodyPr/>
          <a:lstStyle/>
          <a:p>
            <a:r>
              <a:rPr lang="en-US" dirty="0" smtClean="0"/>
              <a:t>Comparing the four </a:t>
            </a:r>
            <a:r>
              <a:rPr lang="en-US" i="1" dirty="0" smtClean="0"/>
              <a:t>Science</a:t>
            </a:r>
            <a:r>
              <a:rPr lang="en-US" dirty="0" smtClean="0"/>
              <a:t> journals</a:t>
            </a:r>
            <a:endParaRPr lang="en-US" dirty="0"/>
          </a:p>
        </p:txBody>
      </p:sp>
      <p:pic>
        <p:nvPicPr>
          <p:cNvPr id="1028" name="Picture 4" descr="Cover image expansion"/>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19922" y="1195244"/>
            <a:ext cx="16478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over image expansi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939627" y="1195244"/>
            <a:ext cx="16478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Cover image expansio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776223" y="1195244"/>
            <a:ext cx="16478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referRelativeResize="0">
            <a:picLocks noChangeAspect="1"/>
          </p:cNvPicPr>
          <p:nvPr/>
        </p:nvPicPr>
        <p:blipFill>
          <a:blip r:embed="rId5">
            <a:extLst>
              <a:ext uri="{28A0092B-C50C-407E-A947-70E740481C1C}">
                <a14:useLocalDpi xmlns:a14="http://schemas.microsoft.com/office/drawing/2010/main" val="0"/>
              </a:ext>
            </a:extLst>
          </a:blip>
          <a:stretch>
            <a:fillRect/>
          </a:stretch>
        </p:blipFill>
        <p:spPr>
          <a:xfrm>
            <a:off x="8807368" y="1143796"/>
            <a:ext cx="1692484" cy="2146948"/>
          </a:xfrm>
          <a:prstGeom prst="rect">
            <a:avLst/>
          </a:prstGeom>
        </p:spPr>
      </p:pic>
      <p:sp>
        <p:nvSpPr>
          <p:cNvPr id="3" name="TextBox 2"/>
          <p:cNvSpPr txBox="1"/>
          <p:nvPr/>
        </p:nvSpPr>
        <p:spPr>
          <a:xfrm>
            <a:off x="837160" y="3510930"/>
            <a:ext cx="6173240" cy="2677656"/>
          </a:xfrm>
          <a:prstGeom prst="rect">
            <a:avLst/>
          </a:prstGeom>
          <a:noFill/>
          <a:ln>
            <a:noFill/>
          </a:ln>
        </p:spPr>
        <p:txBody>
          <a:bodyPr wrap="square" rtlCol="0" anchor="ctr" anchorCtr="1">
            <a:spAutoFit/>
          </a:bodyPr>
          <a:lstStyle/>
          <a:p>
            <a:pPr>
              <a:buClr>
                <a:srgbClr val="C62326"/>
              </a:buClr>
            </a:pPr>
            <a:r>
              <a:rPr lang="en-US" sz="2400" dirty="0" smtClean="0">
                <a:solidFill>
                  <a:schemeClr val="bg1"/>
                </a:solidFill>
              </a:rPr>
              <a:t>Staff editors and Board of Reviewing 	Editors</a:t>
            </a:r>
          </a:p>
          <a:p>
            <a:pPr>
              <a:buClr>
                <a:srgbClr val="C62326"/>
              </a:buClr>
            </a:pPr>
            <a:r>
              <a:rPr lang="en-US" sz="2400" dirty="0" smtClean="0">
                <a:solidFill>
                  <a:schemeClr val="bg1"/>
                </a:solidFill>
              </a:rPr>
              <a:t>Peer </a:t>
            </a:r>
            <a:r>
              <a:rPr lang="en-US" sz="2400" dirty="0">
                <a:solidFill>
                  <a:schemeClr val="bg1"/>
                </a:solidFill>
              </a:rPr>
              <a:t>review for top quality</a:t>
            </a:r>
          </a:p>
          <a:p>
            <a:pPr>
              <a:buClr>
                <a:srgbClr val="C62326"/>
              </a:buClr>
            </a:pPr>
            <a:r>
              <a:rPr lang="en-US" sz="2400" dirty="0">
                <a:solidFill>
                  <a:schemeClr val="bg1"/>
                </a:solidFill>
              </a:rPr>
              <a:t>Reject, revise, accept </a:t>
            </a:r>
            <a:r>
              <a:rPr lang="en-US" sz="2400" dirty="0" smtClean="0">
                <a:solidFill>
                  <a:schemeClr val="bg1"/>
                </a:solidFill>
              </a:rPr>
              <a:t>	</a:t>
            </a:r>
          </a:p>
          <a:p>
            <a:pPr>
              <a:buClr>
                <a:srgbClr val="C62326"/>
              </a:buClr>
            </a:pPr>
            <a:endParaRPr lang="en-US" sz="2400" dirty="0">
              <a:solidFill>
                <a:schemeClr val="bg1"/>
              </a:solidFill>
            </a:endParaRPr>
          </a:p>
          <a:p>
            <a:pPr>
              <a:buClr>
                <a:srgbClr val="C62326"/>
              </a:buClr>
            </a:pPr>
            <a:r>
              <a:rPr lang="en-US" sz="2400" b="1" dirty="0" smtClean="0">
                <a:solidFill>
                  <a:schemeClr val="bg1"/>
                </a:solidFill>
              </a:rPr>
              <a:t>SUBSCRIPTION via INSTITUTION</a:t>
            </a:r>
          </a:p>
          <a:p>
            <a:pPr>
              <a:buClr>
                <a:srgbClr val="C62326"/>
              </a:buClr>
            </a:pPr>
            <a:r>
              <a:rPr lang="en-US" sz="2400" b="1" dirty="0" smtClean="0">
                <a:solidFill>
                  <a:schemeClr val="bg1"/>
                </a:solidFill>
              </a:rPr>
              <a:t>PAPERS FREE AFTER 12 MONTHS</a:t>
            </a:r>
          </a:p>
        </p:txBody>
      </p:sp>
      <p:sp>
        <p:nvSpPr>
          <p:cNvPr id="2" name="TextBox 1"/>
          <p:cNvSpPr txBox="1"/>
          <p:nvPr/>
        </p:nvSpPr>
        <p:spPr>
          <a:xfrm>
            <a:off x="7394773" y="3510930"/>
            <a:ext cx="4794051" cy="2308324"/>
          </a:xfrm>
          <a:prstGeom prst="rect">
            <a:avLst/>
          </a:prstGeom>
          <a:noFill/>
          <a:ln>
            <a:noFill/>
          </a:ln>
        </p:spPr>
        <p:txBody>
          <a:bodyPr wrap="square" rtlCol="0" anchor="ctr" anchorCtr="1">
            <a:spAutoFit/>
          </a:bodyPr>
          <a:lstStyle/>
          <a:p>
            <a:pPr>
              <a:buClr>
                <a:srgbClr val="C62326"/>
              </a:buClr>
            </a:pPr>
            <a:r>
              <a:rPr lang="en-US" sz="2400" dirty="0">
                <a:solidFill>
                  <a:schemeClr val="bg1"/>
                </a:solidFill>
              </a:rPr>
              <a:t>Academic </a:t>
            </a:r>
            <a:r>
              <a:rPr lang="en-US" sz="2400" dirty="0" smtClean="0">
                <a:solidFill>
                  <a:schemeClr val="bg1"/>
                </a:solidFill>
              </a:rPr>
              <a:t>editors</a:t>
            </a:r>
          </a:p>
          <a:p>
            <a:pPr>
              <a:buClr>
                <a:srgbClr val="C62326"/>
              </a:buClr>
            </a:pPr>
            <a:r>
              <a:rPr lang="en-US" sz="2400" dirty="0" smtClean="0">
                <a:solidFill>
                  <a:schemeClr val="bg1"/>
                </a:solidFill>
              </a:rPr>
              <a:t>Peer review for top </a:t>
            </a:r>
            <a:r>
              <a:rPr lang="en-US" sz="2400" dirty="0" smtClean="0">
                <a:solidFill>
                  <a:schemeClr val="bg1"/>
                </a:solidFill>
              </a:rPr>
              <a:t>quality</a:t>
            </a:r>
          </a:p>
          <a:p>
            <a:pPr>
              <a:buClr>
                <a:srgbClr val="C62326"/>
              </a:buClr>
            </a:pPr>
            <a:r>
              <a:rPr lang="en-US" sz="2400" dirty="0" smtClean="0">
                <a:solidFill>
                  <a:schemeClr val="bg1"/>
                </a:solidFill>
              </a:rPr>
              <a:t>Reject</a:t>
            </a:r>
            <a:r>
              <a:rPr lang="en-US" sz="2400" dirty="0" smtClean="0">
                <a:solidFill>
                  <a:schemeClr val="bg1"/>
                </a:solidFill>
              </a:rPr>
              <a:t>, revise, accept</a:t>
            </a:r>
          </a:p>
          <a:p>
            <a:pPr>
              <a:buClr>
                <a:srgbClr val="C62326"/>
              </a:buClr>
            </a:pPr>
            <a:endParaRPr lang="en-US" sz="2400" dirty="0">
              <a:solidFill>
                <a:schemeClr val="bg1"/>
              </a:solidFill>
            </a:endParaRPr>
          </a:p>
          <a:p>
            <a:pPr>
              <a:buClr>
                <a:srgbClr val="C62326"/>
              </a:buClr>
            </a:pPr>
            <a:r>
              <a:rPr lang="en-US" sz="2400" b="1" dirty="0" smtClean="0">
                <a:solidFill>
                  <a:schemeClr val="bg1"/>
                </a:solidFill>
              </a:rPr>
              <a:t>OPEN ACCESS via AUTHOR FEE</a:t>
            </a:r>
          </a:p>
          <a:p>
            <a:pPr>
              <a:buClr>
                <a:srgbClr val="C62326"/>
              </a:buClr>
            </a:pPr>
            <a:r>
              <a:rPr lang="en-US" sz="2400" b="1" dirty="0" smtClean="0">
                <a:solidFill>
                  <a:schemeClr val="bg1"/>
                </a:solidFill>
              </a:rPr>
              <a:t>PAPERS FREE IMMEDIATELY</a:t>
            </a:r>
            <a:r>
              <a:rPr lang="en-US" b="1" dirty="0">
                <a:solidFill>
                  <a:schemeClr val="bg1"/>
                </a:solidFill>
              </a:rPr>
              <a:t>	</a:t>
            </a:r>
            <a:endParaRPr lang="en-US" b="1" dirty="0" smtClean="0"/>
          </a:p>
        </p:txBody>
      </p:sp>
    </p:spTree>
    <p:extLst>
      <p:ext uri="{BB962C8B-B14F-4D97-AF65-F5344CB8AC3E}">
        <p14:creationId xmlns:p14="http://schemas.microsoft.com/office/powerpoint/2010/main" val="2626122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a:xfrm>
            <a:off x="2907266" y="0"/>
            <a:ext cx="9144001" cy="1371600"/>
          </a:xfrm>
        </p:spPr>
        <p:txBody>
          <a:bodyPr/>
          <a:lstStyle/>
          <a:p>
            <a:r>
              <a:rPr lang="en-US" dirty="0" smtClean="0"/>
              <a:t>Submissions and Acceptance Rate</a:t>
            </a:r>
            <a:endParaRPr lang="en-US" dirty="0"/>
          </a:p>
        </p:txBody>
      </p:sp>
      <p:pic>
        <p:nvPicPr>
          <p:cNvPr id="1028" name="Picture 4" descr="Cover image expansi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794937" y="1586753"/>
            <a:ext cx="16478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over image expansio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217017" y="1612477"/>
            <a:ext cx="16478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Cover image expansion"/>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583031" y="1586753"/>
            <a:ext cx="16478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referRelativeResize="0">
            <a:picLocks noChangeAspect="1"/>
          </p:cNvPicPr>
          <p:nvPr/>
        </p:nvPicPr>
        <p:blipFill>
          <a:blip r:embed="rId6">
            <a:extLst>
              <a:ext uri="{28A0092B-C50C-407E-A947-70E740481C1C}">
                <a14:useLocalDpi xmlns:a14="http://schemas.microsoft.com/office/drawing/2010/main" val="0"/>
              </a:ext>
            </a:extLst>
          </a:blip>
          <a:stretch>
            <a:fillRect/>
          </a:stretch>
        </p:blipFill>
        <p:spPr>
          <a:xfrm>
            <a:off x="9875740" y="1586753"/>
            <a:ext cx="1692484" cy="2146948"/>
          </a:xfrm>
          <a:prstGeom prst="rect">
            <a:avLst/>
          </a:prstGeom>
        </p:spPr>
      </p:pic>
      <p:sp>
        <p:nvSpPr>
          <p:cNvPr id="3" name="TextBox 2"/>
          <p:cNvSpPr txBox="1"/>
          <p:nvPr/>
        </p:nvSpPr>
        <p:spPr>
          <a:xfrm>
            <a:off x="360722" y="3909944"/>
            <a:ext cx="11828103" cy="2308324"/>
          </a:xfrm>
          <a:prstGeom prst="rect">
            <a:avLst/>
          </a:prstGeom>
          <a:noFill/>
          <a:ln>
            <a:noFill/>
          </a:ln>
        </p:spPr>
        <p:txBody>
          <a:bodyPr wrap="square" rtlCol="0" anchor="ctr" anchorCtr="1">
            <a:spAutoFit/>
          </a:bodyPr>
          <a:lstStyle/>
          <a:p>
            <a:r>
              <a:rPr lang="en-US" sz="2400" dirty="0" smtClean="0">
                <a:solidFill>
                  <a:schemeClr val="bg1"/>
                </a:solidFill>
              </a:rPr>
              <a:t>Submissions/	&gt;11500	      &gt;700		    &gt;2600		3000++</a:t>
            </a:r>
          </a:p>
          <a:p>
            <a:r>
              <a:rPr lang="en-US" sz="2400" dirty="0" smtClean="0">
                <a:solidFill>
                  <a:schemeClr val="bg1"/>
                </a:solidFill>
              </a:rPr>
              <a:t> year</a:t>
            </a:r>
          </a:p>
          <a:p>
            <a:endParaRPr lang="en-US" sz="2400" dirty="0" smtClean="0">
              <a:solidFill>
                <a:schemeClr val="bg1"/>
              </a:solidFill>
            </a:endParaRPr>
          </a:p>
          <a:p>
            <a:r>
              <a:rPr lang="en-US" sz="2400" dirty="0">
                <a:solidFill>
                  <a:schemeClr val="bg1"/>
                </a:solidFill>
              </a:rPr>
              <a:t>Acceptance </a:t>
            </a:r>
            <a:r>
              <a:rPr lang="en-US" sz="2400" dirty="0" smtClean="0">
                <a:solidFill>
                  <a:schemeClr val="bg1"/>
                </a:solidFill>
              </a:rPr>
              <a:t>	6%		       19%		     10%		16%</a:t>
            </a:r>
          </a:p>
          <a:p>
            <a:endParaRPr lang="en-US" sz="2400" dirty="0">
              <a:solidFill>
                <a:schemeClr val="bg1"/>
              </a:solidFill>
            </a:endParaRPr>
          </a:p>
          <a:p>
            <a:r>
              <a:rPr lang="en-US" sz="2400" dirty="0" smtClean="0">
                <a:solidFill>
                  <a:schemeClr val="bg1"/>
                </a:solidFill>
              </a:rPr>
              <a:t>Papers/year		</a:t>
            </a:r>
            <a:r>
              <a:rPr lang="en-US" sz="2400" dirty="0" smtClean="0">
                <a:solidFill>
                  <a:schemeClr val="bg1"/>
                </a:solidFill>
              </a:rPr>
              <a:t>~</a:t>
            </a:r>
            <a:r>
              <a:rPr lang="en-US" sz="2400" dirty="0" smtClean="0">
                <a:solidFill>
                  <a:schemeClr val="bg1"/>
                </a:solidFill>
              </a:rPr>
              <a:t>800</a:t>
            </a:r>
            <a:r>
              <a:rPr lang="en-US" sz="2400" dirty="0" smtClean="0">
                <a:solidFill>
                  <a:schemeClr val="bg1"/>
                </a:solidFill>
              </a:rPr>
              <a:t>	     </a:t>
            </a:r>
            <a:r>
              <a:rPr lang="en-US" sz="2400" dirty="0" smtClean="0">
                <a:solidFill>
                  <a:schemeClr val="bg1"/>
                </a:solidFill>
              </a:rPr>
              <a:t>	 </a:t>
            </a:r>
            <a:r>
              <a:rPr lang="en-US" sz="2400" dirty="0" smtClean="0">
                <a:solidFill>
                  <a:schemeClr val="bg1"/>
                </a:solidFill>
              </a:rPr>
              <a:t>~150		  </a:t>
            </a:r>
            <a:r>
              <a:rPr lang="en-US" sz="2400" dirty="0" smtClean="0">
                <a:solidFill>
                  <a:schemeClr val="bg1"/>
                </a:solidFill>
              </a:rPr>
              <a:t>	   </a:t>
            </a:r>
            <a:r>
              <a:rPr lang="en-US" sz="2400" dirty="0" smtClean="0">
                <a:solidFill>
                  <a:schemeClr val="bg1"/>
                </a:solidFill>
              </a:rPr>
              <a:t>~250	     ~250 to 500++</a:t>
            </a:r>
          </a:p>
        </p:txBody>
      </p:sp>
    </p:spTree>
    <p:extLst>
      <p:ext uri="{BB962C8B-B14F-4D97-AF65-F5344CB8AC3E}">
        <p14:creationId xmlns:p14="http://schemas.microsoft.com/office/powerpoint/2010/main" val="383452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434" y="0"/>
            <a:ext cx="7168358" cy="1481857"/>
          </a:xfrm>
        </p:spPr>
        <p:txBody>
          <a:bodyPr/>
          <a:lstStyle/>
          <a:p>
            <a:pPr algn="ctr"/>
            <a:r>
              <a:rPr lang="en-US" dirty="0" smtClean="0"/>
              <a:t>How to Publish in the </a:t>
            </a:r>
            <a:r>
              <a:rPr lang="en-US" i="1" dirty="0" smtClean="0"/>
              <a:t>Science </a:t>
            </a:r>
            <a:r>
              <a:rPr lang="en-US" dirty="0" smtClean="0"/>
              <a:t>Journals is </a:t>
            </a:r>
            <a:r>
              <a:rPr lang="en-US" dirty="0" smtClean="0">
                <a:solidFill>
                  <a:srgbClr val="FF6600"/>
                </a:solidFill>
              </a:rPr>
              <a:t>NOT</a:t>
            </a:r>
            <a:r>
              <a:rPr lang="en-US" dirty="0" smtClean="0"/>
              <a:t> a secret</a:t>
            </a:r>
            <a:endParaRPr lang="en-US" dirty="0"/>
          </a:p>
        </p:txBody>
      </p:sp>
      <p:sp>
        <p:nvSpPr>
          <p:cNvPr id="3" name="Content Placeholder 2"/>
          <p:cNvSpPr>
            <a:spLocks noGrp="1"/>
          </p:cNvSpPr>
          <p:nvPr>
            <p:ph idx="1"/>
          </p:nvPr>
        </p:nvSpPr>
        <p:spPr>
          <a:xfrm>
            <a:off x="5586545" y="1600200"/>
            <a:ext cx="5992839" cy="4876800"/>
          </a:xfrm>
        </p:spPr>
        <p:txBody>
          <a:bodyPr/>
          <a:lstStyle/>
          <a:p>
            <a:r>
              <a:rPr lang="en-US" dirty="0" smtClean="0">
                <a:solidFill>
                  <a:schemeClr val="bg1"/>
                </a:solidFill>
              </a:rPr>
              <a:t>Read the </a:t>
            </a:r>
            <a:r>
              <a:rPr lang="en-US" i="1" dirty="0" smtClean="0">
                <a:solidFill>
                  <a:schemeClr val="bg1"/>
                </a:solidFill>
              </a:rPr>
              <a:t>Science </a:t>
            </a:r>
            <a:r>
              <a:rPr lang="en-US" dirty="0" smtClean="0">
                <a:solidFill>
                  <a:schemeClr val="bg1"/>
                </a:solidFill>
              </a:rPr>
              <a:t>Journals</a:t>
            </a:r>
          </a:p>
          <a:p>
            <a:r>
              <a:rPr lang="en-US" dirty="0" smtClean="0">
                <a:solidFill>
                  <a:schemeClr val="bg1"/>
                </a:solidFill>
              </a:rPr>
              <a:t>Become a trusted, critical reviewer for the </a:t>
            </a:r>
            <a:r>
              <a:rPr lang="en-US" i="1" dirty="0" smtClean="0">
                <a:solidFill>
                  <a:schemeClr val="bg1"/>
                </a:solidFill>
              </a:rPr>
              <a:t>Science </a:t>
            </a:r>
            <a:r>
              <a:rPr lang="en-US" dirty="0" smtClean="0">
                <a:solidFill>
                  <a:schemeClr val="bg1"/>
                </a:solidFill>
              </a:rPr>
              <a:t>Journals</a:t>
            </a:r>
          </a:p>
          <a:p>
            <a:r>
              <a:rPr lang="en-US" b="1" dirty="0" smtClean="0">
                <a:solidFill>
                  <a:schemeClr val="bg1"/>
                </a:solidFill>
              </a:rPr>
              <a:t>Work on important problems</a:t>
            </a:r>
          </a:p>
          <a:p>
            <a:r>
              <a:rPr lang="en-US" dirty="0" smtClean="0">
                <a:solidFill>
                  <a:schemeClr val="bg1"/>
                </a:solidFill>
              </a:rPr>
              <a:t>Know when you have a reasonable result worthy of publication in a high-profile </a:t>
            </a:r>
            <a:r>
              <a:rPr lang="en-US" dirty="0" smtClean="0">
                <a:solidFill>
                  <a:schemeClr val="bg1"/>
                </a:solidFill>
              </a:rPr>
              <a:t>journal </a:t>
            </a:r>
            <a:endParaRPr lang="en-US" dirty="0" smtClean="0">
              <a:solidFill>
                <a:schemeClr val="bg1"/>
              </a:solidFill>
            </a:endParaRPr>
          </a:p>
          <a:p>
            <a:r>
              <a:rPr lang="en-US" dirty="0" smtClean="0">
                <a:solidFill>
                  <a:schemeClr val="bg1"/>
                </a:solidFill>
              </a:rPr>
              <a:t>Present the results of your work in an unbiased, dispassionate manner</a:t>
            </a:r>
          </a:p>
          <a:p>
            <a:r>
              <a:rPr lang="en-US" dirty="0" smtClean="0">
                <a:solidFill>
                  <a:schemeClr val="bg1"/>
                </a:solidFill>
              </a:rPr>
              <a:t>Get some honest advice from impartial critics prior to submission</a:t>
            </a:r>
            <a:endParaRPr lang="en-US" dirty="0">
              <a:solidFill>
                <a:schemeClr val="bg1"/>
              </a:solidFill>
            </a:endParaRPr>
          </a:p>
        </p:txBody>
      </p:sp>
      <p:sp>
        <p:nvSpPr>
          <p:cNvPr id="5" name="Slide Number Placeholder 4"/>
          <p:cNvSpPr>
            <a:spLocks noGrp="1"/>
          </p:cNvSpPr>
          <p:nvPr>
            <p:ph type="sldNum" sz="quarter" idx="11"/>
          </p:nvPr>
        </p:nvSpPr>
        <p:spPr/>
        <p:txBody>
          <a:bodyPr/>
          <a:lstStyle/>
          <a:p>
            <a:fld id="{33D6FB0A-1589-354A-A4AD-12E96DC5AD2C}" type="slidenum">
              <a:rPr lang="sv-SE" smtClean="0"/>
              <a:pPr/>
              <a:t>34</a:t>
            </a:fld>
            <a:endParaRPr lang="sv-SE">
              <a:solidFill>
                <a:schemeClr val="tx2"/>
              </a:solidFill>
            </a:endParaRPr>
          </a:p>
        </p:txBody>
      </p:sp>
      <p:pic>
        <p:nvPicPr>
          <p:cNvPr id="6" name="Picture 5"/>
          <p:cNvPicPr>
            <a:picLocks noChangeAspect="1"/>
          </p:cNvPicPr>
          <p:nvPr/>
        </p:nvPicPr>
        <p:blipFill>
          <a:blip r:embed="rId2"/>
          <a:stretch>
            <a:fillRect/>
          </a:stretch>
        </p:blipFill>
        <p:spPr>
          <a:xfrm>
            <a:off x="0" y="-1"/>
            <a:ext cx="4672383" cy="5821583"/>
          </a:xfrm>
          <a:prstGeom prst="rect">
            <a:avLst/>
          </a:prstGeom>
        </p:spPr>
      </p:pic>
    </p:spTree>
    <p:extLst>
      <p:ext uri="{BB962C8B-B14F-4D97-AF65-F5344CB8AC3E}">
        <p14:creationId xmlns:p14="http://schemas.microsoft.com/office/powerpoint/2010/main" val="42267175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a:xfrm>
            <a:off x="1188395" y="478556"/>
            <a:ext cx="9806199" cy="529629"/>
          </a:xfrm>
        </p:spPr>
        <p:txBody>
          <a:bodyPr>
            <a:normAutofit fontScale="90000"/>
          </a:bodyPr>
          <a:lstStyle/>
          <a:p>
            <a:pPr algn="ctr"/>
            <a:r>
              <a:rPr lang="en-US" dirty="0" smtClean="0"/>
              <a:t>WHICH JOURNAL IS RIGHT FOR MY RESEARCH?</a:t>
            </a:r>
            <a:endParaRPr lang="en-US" dirty="0"/>
          </a:p>
        </p:txBody>
      </p:sp>
      <p:sp>
        <p:nvSpPr>
          <p:cNvPr id="4" name="Content Placeholder 13"/>
          <p:cNvSpPr txBox="1">
            <a:spLocks/>
          </p:cNvSpPr>
          <p:nvPr/>
        </p:nvSpPr>
        <p:spPr>
          <a:xfrm>
            <a:off x="6258503" y="1945181"/>
            <a:ext cx="4736091" cy="3980069"/>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800"/>
              </a:spcBef>
              <a:buClr>
                <a:srgbClr val="C62326"/>
              </a:buClr>
              <a:buSzPct val="100000"/>
              <a:buFont typeface="Wingdings" charset="2"/>
              <a:buChar char="§"/>
              <a:defRPr sz="2400" kern="1200">
                <a:solidFill>
                  <a:schemeClr val="bg1">
                    <a:lumMod val="50000"/>
                    <a:lumOff val="50000"/>
                  </a:schemeClr>
                </a:solidFill>
                <a:latin typeface="+mn-lt"/>
                <a:ea typeface="+mn-ea"/>
                <a:cs typeface="+mn-cs"/>
              </a:defRPr>
            </a:lvl1pPr>
            <a:lvl2pPr marL="574675" indent="-342900" algn="l" defTabSz="914400" rtl="0" eaLnBrk="1" latinLnBrk="0" hangingPunct="1">
              <a:lnSpc>
                <a:spcPct val="90000"/>
              </a:lnSpc>
              <a:spcBef>
                <a:spcPts val="1200"/>
              </a:spcBef>
              <a:buClr>
                <a:srgbClr val="C62326"/>
              </a:buClr>
              <a:buSzPct val="100000"/>
              <a:buFont typeface="Wingdings" charset="2"/>
              <a:buChar char="§"/>
              <a:defRPr sz="2000" kern="1200">
                <a:solidFill>
                  <a:schemeClr val="bg1">
                    <a:lumMod val="50000"/>
                    <a:lumOff val="50000"/>
                  </a:schemeClr>
                </a:solidFill>
                <a:latin typeface="+mn-lt"/>
                <a:ea typeface="+mn-ea"/>
                <a:cs typeface="+mn-cs"/>
              </a:defRPr>
            </a:lvl2pPr>
            <a:lvl3pPr marL="749300" indent="-285750" algn="l" defTabSz="914400" rtl="0" eaLnBrk="1" latinLnBrk="0" hangingPunct="1">
              <a:lnSpc>
                <a:spcPct val="90000"/>
              </a:lnSpc>
              <a:spcBef>
                <a:spcPts val="600"/>
              </a:spcBef>
              <a:buClr>
                <a:srgbClr val="C62326"/>
              </a:buClr>
              <a:buSzPct val="100000"/>
              <a:buFont typeface="Wingdings" charset="2"/>
              <a:buChar char="§"/>
              <a:defRPr sz="1800" kern="1200">
                <a:solidFill>
                  <a:schemeClr val="bg1">
                    <a:lumMod val="50000"/>
                    <a:lumOff val="50000"/>
                  </a:schemeClr>
                </a:solidFill>
                <a:latin typeface="+mn-lt"/>
                <a:ea typeface="+mn-ea"/>
                <a:cs typeface="+mn-cs"/>
              </a:defRPr>
            </a:lvl3pPr>
            <a:lvl4pPr marL="968375" indent="-285750" algn="l" defTabSz="914400" rtl="0" eaLnBrk="1" latinLnBrk="0" hangingPunct="1">
              <a:lnSpc>
                <a:spcPct val="90000"/>
              </a:lnSpc>
              <a:spcBef>
                <a:spcPts val="600"/>
              </a:spcBef>
              <a:buClr>
                <a:srgbClr val="C62326"/>
              </a:buClr>
              <a:buSzPct val="100000"/>
              <a:buFont typeface="Wingdings" charset="2"/>
              <a:buChar char="§"/>
              <a:defRPr sz="1800" kern="1200">
                <a:solidFill>
                  <a:schemeClr val="bg1">
                    <a:lumMod val="50000"/>
                    <a:lumOff val="50000"/>
                  </a:schemeClr>
                </a:solidFill>
                <a:latin typeface="+mn-lt"/>
                <a:ea typeface="+mn-ea"/>
                <a:cs typeface="+mn-cs"/>
              </a:defRPr>
            </a:lvl4pPr>
            <a:lvl5pPr marL="1143000" indent="-285750" algn="l" defTabSz="914400" rtl="0" eaLnBrk="1" latinLnBrk="0" hangingPunct="1">
              <a:lnSpc>
                <a:spcPct val="90000"/>
              </a:lnSpc>
              <a:spcBef>
                <a:spcPts val="600"/>
              </a:spcBef>
              <a:buClr>
                <a:srgbClr val="C62326"/>
              </a:buClr>
              <a:buSzPct val="100000"/>
              <a:buFont typeface="Wingdings" charset="2"/>
              <a:buChar char="§"/>
              <a:defRPr sz="1800" kern="1200">
                <a:solidFill>
                  <a:schemeClr val="bg1">
                    <a:lumMod val="50000"/>
                    <a:lumOff val="50000"/>
                  </a:schemeClr>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9pPr>
          </a:lstStyle>
          <a:p>
            <a:pPr>
              <a:lnSpc>
                <a:spcPct val="120000"/>
              </a:lnSpc>
            </a:pPr>
            <a:r>
              <a:rPr lang="en-US" altLang="en-US" b="1" dirty="0" smtClean="0">
                <a:solidFill>
                  <a:srgbClr val="00B050"/>
                </a:solidFill>
              </a:rPr>
              <a:t>READ THE JOURNALS</a:t>
            </a:r>
            <a:endParaRPr lang="en-US" altLang="en-US" dirty="0" smtClean="0">
              <a:solidFill>
                <a:schemeClr val="bg1"/>
              </a:solidFill>
            </a:endParaRPr>
          </a:p>
          <a:p>
            <a:pPr>
              <a:lnSpc>
                <a:spcPct val="120000"/>
              </a:lnSpc>
            </a:pPr>
            <a:r>
              <a:rPr lang="en-US" altLang="en-US" b="1" dirty="0" smtClean="0">
                <a:solidFill>
                  <a:srgbClr val="00B050"/>
                </a:solidFill>
              </a:rPr>
              <a:t>BE FAMILIAR WITH WHICH JOURNALS PUBLISH PAPERS IN YOUR FIELD </a:t>
            </a:r>
            <a:endParaRPr lang="en-US" altLang="en-US" dirty="0" smtClean="0">
              <a:solidFill>
                <a:schemeClr val="bg1"/>
              </a:solidFill>
            </a:endParaRPr>
          </a:p>
          <a:p>
            <a:pPr>
              <a:lnSpc>
                <a:spcPct val="120000"/>
              </a:lnSpc>
            </a:pPr>
            <a:r>
              <a:rPr lang="en-US" altLang="en-US" b="1" dirty="0" smtClean="0">
                <a:solidFill>
                  <a:srgbClr val="00B050"/>
                </a:solidFill>
              </a:rPr>
              <a:t>LEARN WHAT MAKES A GOOD PAPER</a:t>
            </a:r>
          </a:p>
          <a:p>
            <a:endParaRPr lang="en-US" altLang="en-US" dirty="0" smtClean="0">
              <a:solidFill>
                <a:schemeClr val="bg1"/>
              </a:solidFill>
            </a:endParaRPr>
          </a:p>
        </p:txBody>
      </p:sp>
      <p:pic>
        <p:nvPicPr>
          <p:cNvPr id="5" name="Picture 4" descr="Cover image expansion"/>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64483" y="1630142"/>
            <a:ext cx="16478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over image expansi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25181" y="2152391"/>
            <a:ext cx="16478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over image expansio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49093" y="2887465"/>
            <a:ext cx="16478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preferRelativeResize="0">
            <a:picLocks noChangeAspect="1"/>
          </p:cNvPicPr>
          <p:nvPr/>
        </p:nvPicPr>
        <p:blipFill>
          <a:blip r:embed="rId5">
            <a:extLst>
              <a:ext uri="{28A0092B-C50C-407E-A947-70E740481C1C}">
                <a14:useLocalDpi xmlns:a14="http://schemas.microsoft.com/office/drawing/2010/main" val="0"/>
              </a:ext>
            </a:extLst>
          </a:blip>
          <a:stretch>
            <a:fillRect/>
          </a:stretch>
        </p:blipFill>
        <p:spPr>
          <a:xfrm>
            <a:off x="3073006" y="3579675"/>
            <a:ext cx="1692484" cy="2146948"/>
          </a:xfrm>
          <a:prstGeom prst="rect">
            <a:avLst/>
          </a:prstGeom>
        </p:spPr>
      </p:pic>
    </p:spTree>
    <p:extLst>
      <p:ext uri="{BB962C8B-B14F-4D97-AF65-F5344CB8AC3E}">
        <p14:creationId xmlns:p14="http://schemas.microsoft.com/office/powerpoint/2010/main" val="17923875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66756" y="1258228"/>
            <a:ext cx="6771182" cy="5224633"/>
          </a:xfrm>
        </p:spPr>
        <p:txBody>
          <a:bodyPr>
            <a:normAutofit fontScale="92500" lnSpcReduction="20000"/>
          </a:bodyPr>
          <a:lstStyle/>
          <a:p>
            <a:pPr>
              <a:lnSpc>
                <a:spcPct val="110000"/>
              </a:lnSpc>
            </a:pPr>
            <a:r>
              <a:rPr lang="en-US" b="1" dirty="0" smtClean="0">
                <a:solidFill>
                  <a:schemeClr val="bg1"/>
                </a:solidFill>
              </a:rPr>
              <a:t>ASK YOURSELF THESE QUESTIONS:</a:t>
            </a:r>
          </a:p>
          <a:p>
            <a:pPr>
              <a:lnSpc>
                <a:spcPct val="110000"/>
              </a:lnSpc>
            </a:pPr>
            <a:r>
              <a:rPr lang="en-US" b="1" dirty="0" smtClean="0">
                <a:solidFill>
                  <a:schemeClr val="bg1"/>
                </a:solidFill>
              </a:rPr>
              <a:t>Is </a:t>
            </a:r>
            <a:r>
              <a:rPr lang="en-US" b="1" dirty="0">
                <a:solidFill>
                  <a:schemeClr val="bg1"/>
                </a:solidFill>
              </a:rPr>
              <a:t>your finding a big step forward with broad </a:t>
            </a:r>
            <a:r>
              <a:rPr lang="en-US" b="1" dirty="0" smtClean="0">
                <a:solidFill>
                  <a:schemeClr val="bg1"/>
                </a:solidFill>
              </a:rPr>
              <a:t>implications?</a:t>
            </a:r>
            <a:endParaRPr lang="en-US" b="1" dirty="0">
              <a:solidFill>
                <a:schemeClr val="bg1"/>
              </a:solidFill>
            </a:endParaRPr>
          </a:p>
          <a:p>
            <a:pPr>
              <a:lnSpc>
                <a:spcPct val="110000"/>
              </a:lnSpc>
            </a:pPr>
            <a:r>
              <a:rPr lang="en-US" b="1" dirty="0" smtClean="0">
                <a:solidFill>
                  <a:schemeClr val="bg1"/>
                </a:solidFill>
              </a:rPr>
              <a:t>Will many scientists find your results exciting?</a:t>
            </a:r>
          </a:p>
          <a:p>
            <a:pPr>
              <a:lnSpc>
                <a:spcPct val="110000"/>
              </a:lnSpc>
            </a:pPr>
            <a:r>
              <a:rPr lang="en-US" b="1" dirty="0" smtClean="0">
                <a:solidFill>
                  <a:schemeClr val="bg1"/>
                </a:solidFill>
              </a:rPr>
              <a:t>Did you apply a new technique to investigate difficult scientific questions?</a:t>
            </a:r>
          </a:p>
          <a:p>
            <a:pPr>
              <a:lnSpc>
                <a:spcPct val="110000"/>
              </a:lnSpc>
            </a:pPr>
            <a:r>
              <a:rPr lang="en-US" b="1" dirty="0" smtClean="0">
                <a:solidFill>
                  <a:schemeClr val="bg1"/>
                </a:solidFill>
              </a:rPr>
              <a:t>Is your research in the biological, physical, or social sciences?</a:t>
            </a:r>
          </a:p>
          <a:p>
            <a:pPr>
              <a:lnSpc>
                <a:spcPct val="110000"/>
              </a:lnSpc>
            </a:pPr>
            <a:r>
              <a:rPr lang="en-US" b="1" dirty="0" smtClean="0">
                <a:solidFill>
                  <a:schemeClr val="bg1"/>
                </a:solidFill>
              </a:rPr>
              <a:t>Is your study self-contained and suitable for the </a:t>
            </a:r>
            <a:r>
              <a:rPr lang="en-US" b="1" i="1" dirty="0" smtClean="0">
                <a:solidFill>
                  <a:schemeClr val="bg1"/>
                </a:solidFill>
              </a:rPr>
              <a:t>Science</a:t>
            </a:r>
            <a:r>
              <a:rPr lang="en-US" b="1" dirty="0" smtClean="0">
                <a:solidFill>
                  <a:schemeClr val="bg1"/>
                </a:solidFill>
              </a:rPr>
              <a:t> format?</a:t>
            </a:r>
          </a:p>
          <a:p>
            <a:pPr>
              <a:lnSpc>
                <a:spcPct val="110000"/>
              </a:lnSpc>
            </a:pPr>
            <a:r>
              <a:rPr lang="en-US" b="1" dirty="0" smtClean="0">
                <a:solidFill>
                  <a:schemeClr val="bg1"/>
                </a:solidFill>
              </a:rPr>
              <a:t>IF YOU ANSWERED YES TO THESE QUESTIONS, YOUR PAPER MAY BE SUITABLE FOR SCIENCE.</a:t>
            </a:r>
            <a:endParaRPr lang="en-US" b="1" dirty="0">
              <a:solidFill>
                <a:schemeClr val="bg1"/>
              </a:solidFill>
            </a:endParaRPr>
          </a:p>
        </p:txBody>
      </p:sp>
      <p:sp>
        <p:nvSpPr>
          <p:cNvPr id="2" name="Title 1"/>
          <p:cNvSpPr>
            <a:spLocks noGrp="1"/>
          </p:cNvSpPr>
          <p:nvPr>
            <p:ph type="title"/>
          </p:nvPr>
        </p:nvSpPr>
        <p:spPr>
          <a:xfrm>
            <a:off x="1522412" y="381000"/>
            <a:ext cx="9144002" cy="813955"/>
          </a:xfrm>
        </p:spPr>
        <p:txBody>
          <a:bodyPr/>
          <a:lstStyle/>
          <a:p>
            <a:r>
              <a:rPr lang="en-US" dirty="0" smtClean="0"/>
              <a:t>Should I submit to </a:t>
            </a:r>
            <a:r>
              <a:rPr lang="en-US" i="1" dirty="0" smtClean="0"/>
              <a:t>Science?</a:t>
            </a:r>
            <a:endParaRPr lang="en-US" i="1" dirty="0"/>
          </a:p>
        </p:txBody>
      </p:sp>
      <p:pic>
        <p:nvPicPr>
          <p:cNvPr id="6" name="Picture 4" descr="Cover image expansion"/>
          <p:cNvPicPr>
            <a:picLocks noGrp="1" noChangeAspect="1" noChangeArrowheads="1"/>
          </p:cNvPicPr>
          <p:nvPr>
            <p:ph sz="half" idx="2"/>
          </p:nvPr>
        </p:nvPicPr>
        <p:blipFill>
          <a:blip r:embed="rId2" cstate="email">
            <a:extLst>
              <a:ext uri="{28A0092B-C50C-407E-A947-70E740481C1C}">
                <a14:useLocalDpi xmlns:a14="http://schemas.microsoft.com/office/drawing/2010/main" val="0"/>
              </a:ext>
            </a:extLst>
          </a:blip>
          <a:srcRect/>
          <a:stretch>
            <a:fillRect/>
          </a:stretch>
        </p:blipFill>
        <p:spPr bwMode="auto">
          <a:xfrm>
            <a:off x="8303745" y="1234783"/>
            <a:ext cx="3059711" cy="3890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34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6410" y="1383324"/>
            <a:ext cx="6391590" cy="5017476"/>
          </a:xfrm>
        </p:spPr>
        <p:txBody>
          <a:bodyPr>
            <a:normAutofit fontScale="70000" lnSpcReduction="20000"/>
          </a:bodyPr>
          <a:lstStyle/>
          <a:p>
            <a:pPr>
              <a:lnSpc>
                <a:spcPct val="110000"/>
              </a:lnSpc>
            </a:pPr>
            <a:r>
              <a:rPr lang="en-US" b="1" dirty="0">
                <a:solidFill>
                  <a:schemeClr val="bg1"/>
                </a:solidFill>
              </a:rPr>
              <a:t>ASK YOURSELF THESE QUESTIONS:</a:t>
            </a:r>
          </a:p>
          <a:p>
            <a:pPr>
              <a:lnSpc>
                <a:spcPct val="110000"/>
              </a:lnSpc>
            </a:pPr>
            <a:r>
              <a:rPr lang="en-US" b="1" dirty="0" smtClean="0">
                <a:solidFill>
                  <a:schemeClr val="bg1"/>
                </a:solidFill>
              </a:rPr>
              <a:t>Is </a:t>
            </a:r>
            <a:r>
              <a:rPr lang="en-US" b="1" dirty="0">
                <a:solidFill>
                  <a:schemeClr val="bg1"/>
                </a:solidFill>
              </a:rPr>
              <a:t>your finding a </a:t>
            </a:r>
            <a:r>
              <a:rPr lang="en-US" b="1" dirty="0" smtClean="0">
                <a:solidFill>
                  <a:schemeClr val="bg1"/>
                </a:solidFill>
              </a:rPr>
              <a:t>step </a:t>
            </a:r>
            <a:r>
              <a:rPr lang="en-US" b="1" dirty="0">
                <a:solidFill>
                  <a:schemeClr val="bg1"/>
                </a:solidFill>
              </a:rPr>
              <a:t>forward with </a:t>
            </a:r>
            <a:r>
              <a:rPr lang="en-US" b="1" dirty="0" smtClean="0">
                <a:solidFill>
                  <a:schemeClr val="bg1"/>
                </a:solidFill>
              </a:rPr>
              <a:t>a broad </a:t>
            </a:r>
            <a:r>
              <a:rPr lang="en-US" b="1" dirty="0">
                <a:solidFill>
                  <a:schemeClr val="bg1"/>
                </a:solidFill>
              </a:rPr>
              <a:t>implication?</a:t>
            </a:r>
          </a:p>
          <a:p>
            <a:pPr>
              <a:lnSpc>
                <a:spcPct val="110000"/>
              </a:lnSpc>
            </a:pPr>
            <a:r>
              <a:rPr lang="en-US" b="1" dirty="0">
                <a:solidFill>
                  <a:schemeClr val="bg1"/>
                </a:solidFill>
              </a:rPr>
              <a:t>Will many scientists find your results exciting?</a:t>
            </a:r>
          </a:p>
          <a:p>
            <a:pPr>
              <a:lnSpc>
                <a:spcPct val="110000"/>
              </a:lnSpc>
            </a:pPr>
            <a:r>
              <a:rPr lang="en-US" b="1" dirty="0" smtClean="0">
                <a:solidFill>
                  <a:schemeClr val="bg1"/>
                </a:solidFill>
              </a:rPr>
              <a:t>Is </a:t>
            </a:r>
            <a:r>
              <a:rPr lang="en-US" b="1" dirty="0">
                <a:solidFill>
                  <a:schemeClr val="bg1"/>
                </a:solidFill>
              </a:rPr>
              <a:t>your research in the biological, physical, or social sciences</a:t>
            </a:r>
            <a:r>
              <a:rPr lang="en-US" b="1" dirty="0" smtClean="0">
                <a:solidFill>
                  <a:schemeClr val="bg1"/>
                </a:solidFill>
              </a:rPr>
              <a:t>?</a:t>
            </a:r>
          </a:p>
          <a:p>
            <a:pPr>
              <a:lnSpc>
                <a:spcPct val="110000"/>
              </a:lnSpc>
            </a:pPr>
            <a:r>
              <a:rPr lang="en-US" b="1" dirty="0" smtClean="0">
                <a:solidFill>
                  <a:schemeClr val="bg1"/>
                </a:solidFill>
              </a:rPr>
              <a:t>Does your paper require a longer format?</a:t>
            </a:r>
            <a:endParaRPr lang="en-US" b="1" dirty="0">
              <a:solidFill>
                <a:schemeClr val="bg1"/>
              </a:solidFill>
            </a:endParaRPr>
          </a:p>
          <a:p>
            <a:pPr>
              <a:lnSpc>
                <a:spcPct val="110000"/>
              </a:lnSpc>
            </a:pPr>
            <a:r>
              <a:rPr lang="en-US" b="1" dirty="0" smtClean="0">
                <a:solidFill>
                  <a:schemeClr val="bg1"/>
                </a:solidFill>
              </a:rPr>
              <a:t>Does your funding agency require publication in an open access journal?</a:t>
            </a:r>
          </a:p>
          <a:p>
            <a:pPr>
              <a:lnSpc>
                <a:spcPct val="110000"/>
              </a:lnSpc>
            </a:pPr>
            <a:r>
              <a:rPr lang="en-US" b="1" dirty="0" smtClean="0">
                <a:solidFill>
                  <a:schemeClr val="bg1"/>
                </a:solidFill>
              </a:rPr>
              <a:t>Was your paper recommended for transfer from a </a:t>
            </a:r>
            <a:r>
              <a:rPr lang="en-US" b="1" i="1" dirty="0" smtClean="0">
                <a:solidFill>
                  <a:schemeClr val="bg1"/>
                </a:solidFill>
              </a:rPr>
              <a:t>Science</a:t>
            </a:r>
            <a:r>
              <a:rPr lang="en-US" b="1" dirty="0" smtClean="0">
                <a:solidFill>
                  <a:schemeClr val="bg1"/>
                </a:solidFill>
              </a:rPr>
              <a:t> journal?</a:t>
            </a:r>
          </a:p>
          <a:p>
            <a:pPr>
              <a:lnSpc>
                <a:spcPct val="110000"/>
              </a:lnSpc>
            </a:pPr>
            <a:r>
              <a:rPr lang="en-US" b="1" dirty="0">
                <a:solidFill>
                  <a:schemeClr val="bg1"/>
                </a:solidFill>
              </a:rPr>
              <a:t>IF YOU ANSWERED YES TO THESE QUESTIONS, YOUR PAPER MAY BE SUITABLE FOR </a:t>
            </a:r>
            <a:r>
              <a:rPr lang="en-US" b="1" dirty="0" smtClean="0">
                <a:solidFill>
                  <a:schemeClr val="bg1"/>
                </a:solidFill>
              </a:rPr>
              <a:t>SCIENCE ADVANCES.</a:t>
            </a:r>
            <a:endParaRPr lang="en-US" b="1" dirty="0">
              <a:solidFill>
                <a:schemeClr val="bg1"/>
              </a:solidFill>
            </a:endParaRPr>
          </a:p>
        </p:txBody>
      </p:sp>
      <p:sp>
        <p:nvSpPr>
          <p:cNvPr id="2" name="Title 1"/>
          <p:cNvSpPr>
            <a:spLocks noGrp="1"/>
          </p:cNvSpPr>
          <p:nvPr>
            <p:ph type="title"/>
          </p:nvPr>
        </p:nvSpPr>
        <p:spPr>
          <a:xfrm>
            <a:off x="2371921" y="-62345"/>
            <a:ext cx="9144002" cy="1371600"/>
          </a:xfrm>
        </p:spPr>
        <p:txBody>
          <a:bodyPr/>
          <a:lstStyle/>
          <a:p>
            <a:r>
              <a:rPr lang="en-US" dirty="0" smtClean="0"/>
              <a:t>Should I Submit to </a:t>
            </a:r>
            <a:r>
              <a:rPr lang="en-US" i="1" dirty="0" smtClean="0"/>
              <a:t>Science Advances?</a:t>
            </a:r>
            <a:endParaRPr lang="en-US" i="1" dirty="0"/>
          </a:p>
        </p:txBody>
      </p:sp>
      <p:pic>
        <p:nvPicPr>
          <p:cNvPr id="8" name="Picture 7"/>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86723" y="1843320"/>
            <a:ext cx="5029200" cy="3810000"/>
          </a:xfrm>
          <a:prstGeom prst="rect">
            <a:avLst/>
          </a:prstGeom>
        </p:spPr>
      </p:pic>
    </p:spTree>
    <p:extLst>
      <p:ext uri="{BB962C8B-B14F-4D97-AF65-F5344CB8AC3E}">
        <p14:creationId xmlns:p14="http://schemas.microsoft.com/office/powerpoint/2010/main" val="3645048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3345" y="1258227"/>
            <a:ext cx="6989086" cy="5177741"/>
          </a:xfrm>
        </p:spPr>
        <p:txBody>
          <a:bodyPr>
            <a:normAutofit fontScale="77500" lnSpcReduction="20000"/>
          </a:bodyPr>
          <a:lstStyle/>
          <a:p>
            <a:pPr>
              <a:lnSpc>
                <a:spcPct val="110000"/>
              </a:lnSpc>
            </a:pPr>
            <a:r>
              <a:rPr lang="en-US" sz="2300" b="1" dirty="0" smtClean="0">
                <a:solidFill>
                  <a:schemeClr val="bg1"/>
                </a:solidFill>
              </a:rPr>
              <a:t>ASK YOURSELF THESE QUESTIONS:</a:t>
            </a:r>
          </a:p>
          <a:p>
            <a:pPr>
              <a:lnSpc>
                <a:spcPct val="110000"/>
              </a:lnSpc>
            </a:pPr>
            <a:r>
              <a:rPr lang="en-US" b="1" dirty="0" smtClean="0">
                <a:solidFill>
                  <a:schemeClr val="bg1"/>
                </a:solidFill>
              </a:rPr>
              <a:t>Does your research use basic </a:t>
            </a:r>
            <a:r>
              <a:rPr lang="en-US" b="1" dirty="0">
                <a:solidFill>
                  <a:schemeClr val="bg1"/>
                </a:solidFill>
              </a:rPr>
              <a:t>science knowledge to </a:t>
            </a:r>
            <a:r>
              <a:rPr lang="en-US" b="1" dirty="0" smtClean="0">
                <a:solidFill>
                  <a:schemeClr val="bg1"/>
                </a:solidFill>
              </a:rPr>
              <a:t>make real progress toward improved patient care?</a:t>
            </a:r>
            <a:endParaRPr lang="en-US" b="1" dirty="0">
              <a:solidFill>
                <a:schemeClr val="bg1"/>
              </a:solidFill>
            </a:endParaRPr>
          </a:p>
          <a:p>
            <a:pPr>
              <a:lnSpc>
                <a:spcPct val="110000"/>
              </a:lnSpc>
            </a:pPr>
            <a:r>
              <a:rPr lang="en-US" b="1" dirty="0" smtClean="0">
                <a:solidFill>
                  <a:schemeClr val="bg1"/>
                </a:solidFill>
              </a:rPr>
              <a:t>Does your research apply engineering discoveries toward improvements in clinical care?</a:t>
            </a:r>
          </a:p>
          <a:p>
            <a:pPr>
              <a:lnSpc>
                <a:spcPct val="110000"/>
              </a:lnSpc>
            </a:pPr>
            <a:r>
              <a:rPr lang="en-US" b="1" dirty="0" smtClean="0">
                <a:solidFill>
                  <a:schemeClr val="bg1"/>
                </a:solidFill>
              </a:rPr>
              <a:t>Do you have strong evidence that your findings apply to human beings?</a:t>
            </a:r>
          </a:p>
          <a:p>
            <a:pPr>
              <a:lnSpc>
                <a:spcPct val="110000"/>
              </a:lnSpc>
            </a:pPr>
            <a:r>
              <a:rPr lang="en-US" b="1" dirty="0" smtClean="0">
                <a:solidFill>
                  <a:schemeClr val="bg1"/>
                </a:solidFill>
              </a:rPr>
              <a:t>Does your research present novel ideas or approaches?</a:t>
            </a:r>
          </a:p>
          <a:p>
            <a:pPr>
              <a:lnSpc>
                <a:spcPct val="110000"/>
              </a:lnSpc>
            </a:pPr>
            <a:r>
              <a:rPr lang="en-US" b="1" dirty="0" smtClean="0">
                <a:solidFill>
                  <a:schemeClr val="bg1"/>
                </a:solidFill>
              </a:rPr>
              <a:t>Was your paper recommended for transfer by </a:t>
            </a:r>
            <a:r>
              <a:rPr lang="en-US" b="1" i="1" dirty="0" smtClean="0">
                <a:solidFill>
                  <a:schemeClr val="bg1"/>
                </a:solidFill>
              </a:rPr>
              <a:t>Science </a:t>
            </a:r>
            <a:r>
              <a:rPr lang="en-US" b="1" dirty="0" smtClean="0">
                <a:solidFill>
                  <a:schemeClr val="bg1"/>
                </a:solidFill>
              </a:rPr>
              <a:t>or</a:t>
            </a:r>
            <a:r>
              <a:rPr lang="en-US" b="1" i="1" dirty="0" smtClean="0">
                <a:solidFill>
                  <a:schemeClr val="bg1"/>
                </a:solidFill>
              </a:rPr>
              <a:t> Science Signaling</a:t>
            </a:r>
            <a:r>
              <a:rPr lang="en-US" b="1" dirty="0" smtClean="0">
                <a:solidFill>
                  <a:schemeClr val="bg1"/>
                </a:solidFill>
              </a:rPr>
              <a:t>?</a:t>
            </a:r>
          </a:p>
          <a:p>
            <a:pPr>
              <a:lnSpc>
                <a:spcPct val="110000"/>
              </a:lnSpc>
            </a:pPr>
            <a:r>
              <a:rPr lang="en-US" b="1" dirty="0">
                <a:solidFill>
                  <a:schemeClr val="bg1"/>
                </a:solidFill>
              </a:rPr>
              <a:t>IF YOU ANSWERED YES TO THESE QUESTIONS, YOUR PAPER MAY BE SUITABLE FOR </a:t>
            </a:r>
            <a:r>
              <a:rPr lang="en-US" b="1" dirty="0" smtClean="0">
                <a:solidFill>
                  <a:schemeClr val="bg1"/>
                </a:solidFill>
              </a:rPr>
              <a:t>SCIENCE TRANSLATIONAL MEDICINE.</a:t>
            </a:r>
            <a:endParaRPr lang="en-US" b="1" dirty="0">
              <a:solidFill>
                <a:schemeClr val="bg1"/>
              </a:solidFill>
            </a:endParaRPr>
          </a:p>
        </p:txBody>
      </p:sp>
      <p:sp>
        <p:nvSpPr>
          <p:cNvPr id="2" name="Title 1"/>
          <p:cNvSpPr>
            <a:spLocks noGrp="1"/>
          </p:cNvSpPr>
          <p:nvPr>
            <p:ph type="title"/>
          </p:nvPr>
        </p:nvSpPr>
        <p:spPr>
          <a:xfrm>
            <a:off x="969818" y="381000"/>
            <a:ext cx="9696596" cy="877229"/>
          </a:xfrm>
        </p:spPr>
        <p:txBody>
          <a:bodyPr/>
          <a:lstStyle/>
          <a:p>
            <a:r>
              <a:rPr lang="en-US" dirty="0" smtClean="0"/>
              <a:t>Should I Submit to </a:t>
            </a:r>
            <a:r>
              <a:rPr lang="en-US" i="1" dirty="0" smtClean="0"/>
              <a:t>Science Translational Medicine?</a:t>
            </a:r>
            <a:endParaRPr lang="en-US" i="1" dirty="0"/>
          </a:p>
        </p:txBody>
      </p:sp>
      <p:pic>
        <p:nvPicPr>
          <p:cNvPr id="7" name="Picture 6" descr="Cover image expan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2658" y="1258229"/>
            <a:ext cx="329565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01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0502" y="1091973"/>
            <a:ext cx="7110334" cy="5390889"/>
          </a:xfrm>
        </p:spPr>
        <p:txBody>
          <a:bodyPr>
            <a:normAutofit fontScale="92500" lnSpcReduction="20000"/>
          </a:bodyPr>
          <a:lstStyle/>
          <a:p>
            <a:pPr>
              <a:lnSpc>
                <a:spcPct val="110000"/>
              </a:lnSpc>
            </a:pPr>
            <a:r>
              <a:rPr lang="en-US" b="1" dirty="0">
                <a:solidFill>
                  <a:schemeClr val="bg1"/>
                </a:solidFill>
              </a:rPr>
              <a:t>ASK YOURSELF THESE QUESTIONS:</a:t>
            </a:r>
          </a:p>
          <a:p>
            <a:pPr>
              <a:lnSpc>
                <a:spcPct val="110000"/>
              </a:lnSpc>
            </a:pPr>
            <a:r>
              <a:rPr lang="en-US" b="1" dirty="0" smtClean="0">
                <a:solidFill>
                  <a:schemeClr val="bg1"/>
                </a:solidFill>
              </a:rPr>
              <a:t>Are your results reporting a cellular or organismal signaling pathway:</a:t>
            </a:r>
          </a:p>
          <a:p>
            <a:pPr lvl="1">
              <a:lnSpc>
                <a:spcPct val="110000"/>
              </a:lnSpc>
            </a:pPr>
            <a:r>
              <a:rPr lang="en-US" b="1" dirty="0">
                <a:solidFill>
                  <a:schemeClr val="bg1"/>
                </a:solidFill>
              </a:rPr>
              <a:t>t</a:t>
            </a:r>
            <a:r>
              <a:rPr lang="en-US" b="1" dirty="0" smtClean="0">
                <a:solidFill>
                  <a:schemeClr val="bg1"/>
                </a:solidFill>
              </a:rPr>
              <a:t>hat helps understanding of physiology and disease?</a:t>
            </a:r>
          </a:p>
          <a:p>
            <a:pPr lvl="1">
              <a:lnSpc>
                <a:spcPct val="110000"/>
              </a:lnSpc>
            </a:pPr>
            <a:r>
              <a:rPr lang="en-US" b="1" dirty="0">
                <a:solidFill>
                  <a:schemeClr val="bg1"/>
                </a:solidFill>
              </a:rPr>
              <a:t>t</a:t>
            </a:r>
            <a:r>
              <a:rPr lang="en-US" b="1" dirty="0" smtClean="0">
                <a:solidFill>
                  <a:schemeClr val="bg1"/>
                </a:solidFill>
              </a:rPr>
              <a:t>hat helps understanding or treating disease?</a:t>
            </a:r>
            <a:endParaRPr lang="en-US" b="1" dirty="0">
              <a:solidFill>
                <a:schemeClr val="bg1"/>
              </a:solidFill>
            </a:endParaRPr>
          </a:p>
          <a:p>
            <a:pPr lvl="1">
              <a:lnSpc>
                <a:spcPct val="110000"/>
              </a:lnSpc>
            </a:pPr>
            <a:r>
              <a:rPr lang="en-US" b="1" dirty="0">
                <a:solidFill>
                  <a:schemeClr val="bg1"/>
                </a:solidFill>
              </a:rPr>
              <a:t>t</a:t>
            </a:r>
            <a:r>
              <a:rPr lang="en-US" b="1" dirty="0" smtClean="0">
                <a:solidFill>
                  <a:schemeClr val="bg1"/>
                </a:solidFill>
              </a:rPr>
              <a:t>hat is a novel type of signaling?</a:t>
            </a:r>
          </a:p>
          <a:p>
            <a:pPr lvl="1">
              <a:lnSpc>
                <a:spcPct val="110000"/>
              </a:lnSpc>
            </a:pPr>
            <a:r>
              <a:rPr lang="en-US" b="1" dirty="0" smtClean="0">
                <a:solidFill>
                  <a:schemeClr val="bg1"/>
                </a:solidFill>
              </a:rPr>
              <a:t>with computational or modeling analysis leading to a tested prediction?</a:t>
            </a:r>
          </a:p>
          <a:p>
            <a:pPr>
              <a:lnSpc>
                <a:spcPct val="110000"/>
              </a:lnSpc>
            </a:pPr>
            <a:r>
              <a:rPr lang="en-US" b="1" dirty="0" smtClean="0">
                <a:solidFill>
                  <a:schemeClr val="bg1"/>
                </a:solidFill>
              </a:rPr>
              <a:t>Was your paper recommended for transfer rom </a:t>
            </a:r>
            <a:r>
              <a:rPr lang="en-US" b="1" i="1" dirty="0" smtClean="0">
                <a:solidFill>
                  <a:schemeClr val="bg1"/>
                </a:solidFill>
              </a:rPr>
              <a:t>Science </a:t>
            </a:r>
            <a:r>
              <a:rPr lang="en-US" b="1" dirty="0" smtClean="0">
                <a:solidFill>
                  <a:schemeClr val="bg1"/>
                </a:solidFill>
              </a:rPr>
              <a:t>or</a:t>
            </a:r>
            <a:r>
              <a:rPr lang="en-US" b="1" i="1" dirty="0" smtClean="0">
                <a:solidFill>
                  <a:schemeClr val="bg1"/>
                </a:solidFill>
              </a:rPr>
              <a:t> Science Translational Medicine</a:t>
            </a:r>
            <a:r>
              <a:rPr lang="en-US" b="1" dirty="0" smtClean="0">
                <a:solidFill>
                  <a:schemeClr val="bg1"/>
                </a:solidFill>
              </a:rPr>
              <a:t>?</a:t>
            </a:r>
          </a:p>
          <a:p>
            <a:pPr>
              <a:lnSpc>
                <a:spcPct val="110000"/>
              </a:lnSpc>
            </a:pPr>
            <a:r>
              <a:rPr lang="en-US" b="1" dirty="0">
                <a:solidFill>
                  <a:schemeClr val="bg1"/>
                </a:solidFill>
              </a:rPr>
              <a:t>IF YOU ANSWERED YES TO THESE QUESTIONS, YOUR PAPER MAY BE SUITABLE FOR SCIENCE </a:t>
            </a:r>
            <a:r>
              <a:rPr lang="en-US" b="1" dirty="0" smtClean="0">
                <a:solidFill>
                  <a:schemeClr val="bg1"/>
                </a:solidFill>
              </a:rPr>
              <a:t>SIGNALING</a:t>
            </a:r>
            <a:endParaRPr lang="en-US" dirty="0">
              <a:solidFill>
                <a:schemeClr val="bg1"/>
              </a:solidFill>
            </a:endParaRPr>
          </a:p>
        </p:txBody>
      </p:sp>
      <p:sp>
        <p:nvSpPr>
          <p:cNvPr id="2" name="Title 1"/>
          <p:cNvSpPr>
            <a:spLocks noGrp="1"/>
          </p:cNvSpPr>
          <p:nvPr>
            <p:ph type="title"/>
          </p:nvPr>
        </p:nvSpPr>
        <p:spPr>
          <a:xfrm>
            <a:off x="1522412" y="381000"/>
            <a:ext cx="9144002" cy="710974"/>
          </a:xfrm>
        </p:spPr>
        <p:txBody>
          <a:bodyPr/>
          <a:lstStyle/>
          <a:p>
            <a:r>
              <a:rPr lang="en-US" dirty="0" smtClean="0"/>
              <a:t>Should I Submit to </a:t>
            </a:r>
            <a:r>
              <a:rPr lang="en-US" i="1" dirty="0" smtClean="0"/>
              <a:t>Science Signaling?</a:t>
            </a:r>
            <a:endParaRPr lang="en-US" i="1" dirty="0"/>
          </a:p>
        </p:txBody>
      </p:sp>
      <p:pic>
        <p:nvPicPr>
          <p:cNvPr id="7" name="Picture 2" descr="Cover image expan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7090" y="1258229"/>
            <a:ext cx="329565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95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a:xfrm>
            <a:off x="1188395" y="1304273"/>
            <a:ext cx="9806199" cy="316524"/>
          </a:xfrm>
        </p:spPr>
        <p:txBody>
          <a:bodyPr>
            <a:normAutofit fontScale="90000"/>
          </a:bodyPr>
          <a:lstStyle/>
          <a:p>
            <a:pPr algn="ctr"/>
            <a:r>
              <a:rPr lang="en-US" dirty="0" smtClean="0"/>
              <a:t>YOU CANT GO WRONG </a:t>
            </a:r>
            <a:br>
              <a:rPr lang="en-US" dirty="0" smtClean="0"/>
            </a:br>
            <a:endParaRPr lang="en-US" dirty="0"/>
          </a:p>
        </p:txBody>
      </p:sp>
      <p:sp>
        <p:nvSpPr>
          <p:cNvPr id="4" name="Content Placeholder 13"/>
          <p:cNvSpPr txBox="1">
            <a:spLocks/>
          </p:cNvSpPr>
          <p:nvPr/>
        </p:nvSpPr>
        <p:spPr>
          <a:xfrm>
            <a:off x="6258503" y="1945181"/>
            <a:ext cx="5347343" cy="3980069"/>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800"/>
              </a:spcBef>
              <a:buClr>
                <a:srgbClr val="C62326"/>
              </a:buClr>
              <a:buSzPct val="100000"/>
              <a:buFont typeface="Wingdings" charset="2"/>
              <a:buChar char="§"/>
              <a:defRPr sz="2400" kern="1200">
                <a:solidFill>
                  <a:schemeClr val="bg1">
                    <a:lumMod val="50000"/>
                    <a:lumOff val="50000"/>
                  </a:schemeClr>
                </a:solidFill>
                <a:latin typeface="+mn-lt"/>
                <a:ea typeface="+mn-ea"/>
                <a:cs typeface="+mn-cs"/>
              </a:defRPr>
            </a:lvl1pPr>
            <a:lvl2pPr marL="574675" indent="-342900" algn="l" defTabSz="914400" rtl="0" eaLnBrk="1" latinLnBrk="0" hangingPunct="1">
              <a:lnSpc>
                <a:spcPct val="90000"/>
              </a:lnSpc>
              <a:spcBef>
                <a:spcPts val="1200"/>
              </a:spcBef>
              <a:buClr>
                <a:srgbClr val="C62326"/>
              </a:buClr>
              <a:buSzPct val="100000"/>
              <a:buFont typeface="Wingdings" charset="2"/>
              <a:buChar char="§"/>
              <a:defRPr sz="2000" kern="1200">
                <a:solidFill>
                  <a:schemeClr val="bg1">
                    <a:lumMod val="50000"/>
                    <a:lumOff val="50000"/>
                  </a:schemeClr>
                </a:solidFill>
                <a:latin typeface="+mn-lt"/>
                <a:ea typeface="+mn-ea"/>
                <a:cs typeface="+mn-cs"/>
              </a:defRPr>
            </a:lvl2pPr>
            <a:lvl3pPr marL="749300" indent="-285750" algn="l" defTabSz="914400" rtl="0" eaLnBrk="1" latinLnBrk="0" hangingPunct="1">
              <a:lnSpc>
                <a:spcPct val="90000"/>
              </a:lnSpc>
              <a:spcBef>
                <a:spcPts val="600"/>
              </a:spcBef>
              <a:buClr>
                <a:srgbClr val="C62326"/>
              </a:buClr>
              <a:buSzPct val="100000"/>
              <a:buFont typeface="Wingdings" charset="2"/>
              <a:buChar char="§"/>
              <a:defRPr sz="1800" kern="1200">
                <a:solidFill>
                  <a:schemeClr val="bg1">
                    <a:lumMod val="50000"/>
                    <a:lumOff val="50000"/>
                  </a:schemeClr>
                </a:solidFill>
                <a:latin typeface="+mn-lt"/>
                <a:ea typeface="+mn-ea"/>
                <a:cs typeface="+mn-cs"/>
              </a:defRPr>
            </a:lvl3pPr>
            <a:lvl4pPr marL="968375" indent="-285750" algn="l" defTabSz="914400" rtl="0" eaLnBrk="1" latinLnBrk="0" hangingPunct="1">
              <a:lnSpc>
                <a:spcPct val="90000"/>
              </a:lnSpc>
              <a:spcBef>
                <a:spcPts val="600"/>
              </a:spcBef>
              <a:buClr>
                <a:srgbClr val="C62326"/>
              </a:buClr>
              <a:buSzPct val="100000"/>
              <a:buFont typeface="Wingdings" charset="2"/>
              <a:buChar char="§"/>
              <a:defRPr sz="1800" kern="1200">
                <a:solidFill>
                  <a:schemeClr val="bg1">
                    <a:lumMod val="50000"/>
                    <a:lumOff val="50000"/>
                  </a:schemeClr>
                </a:solidFill>
                <a:latin typeface="+mn-lt"/>
                <a:ea typeface="+mn-ea"/>
                <a:cs typeface="+mn-cs"/>
              </a:defRPr>
            </a:lvl4pPr>
            <a:lvl5pPr marL="1143000" indent="-285750" algn="l" defTabSz="914400" rtl="0" eaLnBrk="1" latinLnBrk="0" hangingPunct="1">
              <a:lnSpc>
                <a:spcPct val="90000"/>
              </a:lnSpc>
              <a:spcBef>
                <a:spcPts val="600"/>
              </a:spcBef>
              <a:buClr>
                <a:srgbClr val="C62326"/>
              </a:buClr>
              <a:buSzPct val="100000"/>
              <a:buFont typeface="Wingdings" charset="2"/>
              <a:buChar char="§"/>
              <a:defRPr sz="1800" kern="1200">
                <a:solidFill>
                  <a:schemeClr val="bg1">
                    <a:lumMod val="50000"/>
                    <a:lumOff val="50000"/>
                  </a:schemeClr>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800" kern="1200">
                <a:solidFill>
                  <a:schemeClr val="tx1"/>
                </a:solidFill>
                <a:latin typeface="+mn-lt"/>
                <a:ea typeface="+mn-ea"/>
                <a:cs typeface="+mn-cs"/>
              </a:defRPr>
            </a:lvl9pPr>
          </a:lstStyle>
          <a:p>
            <a:pPr>
              <a:lnSpc>
                <a:spcPct val="120000"/>
              </a:lnSpc>
            </a:pPr>
            <a:r>
              <a:rPr lang="en-US" b="1" dirty="0" smtClean="0">
                <a:solidFill>
                  <a:srgbClr val="C00000"/>
                </a:solidFill>
              </a:rPr>
              <a:t>IF </a:t>
            </a:r>
            <a:r>
              <a:rPr lang="en-US" b="1" dirty="0">
                <a:solidFill>
                  <a:srgbClr val="C00000"/>
                </a:solidFill>
              </a:rPr>
              <a:t>YOUR PAPER IS NOT SUITABLE FOR ONE </a:t>
            </a:r>
            <a:r>
              <a:rPr lang="en-US" b="1" i="1" dirty="0" smtClean="0">
                <a:solidFill>
                  <a:srgbClr val="C00000"/>
                </a:solidFill>
              </a:rPr>
              <a:t>SCIENCE</a:t>
            </a:r>
            <a:r>
              <a:rPr lang="en-US" b="1" dirty="0" smtClean="0">
                <a:solidFill>
                  <a:srgbClr val="C00000"/>
                </a:solidFill>
              </a:rPr>
              <a:t> FAMILY JOURNAL</a:t>
            </a:r>
            <a:r>
              <a:rPr lang="en-US" b="1" dirty="0">
                <a:solidFill>
                  <a:srgbClr val="C00000"/>
                </a:solidFill>
              </a:rPr>
              <a:t>, WE WILL </a:t>
            </a:r>
            <a:r>
              <a:rPr lang="en-US" b="1" dirty="0" smtClean="0">
                <a:solidFill>
                  <a:srgbClr val="C00000"/>
                </a:solidFill>
              </a:rPr>
              <a:t>HELP YOU TRANSFER TO A </a:t>
            </a:r>
            <a:r>
              <a:rPr lang="en-US" b="1" dirty="0">
                <a:solidFill>
                  <a:srgbClr val="C00000"/>
                </a:solidFill>
              </a:rPr>
              <a:t>MORE SUITABLE </a:t>
            </a:r>
            <a:r>
              <a:rPr lang="en-US" b="1" i="1" dirty="0" smtClean="0">
                <a:solidFill>
                  <a:srgbClr val="C00000"/>
                </a:solidFill>
              </a:rPr>
              <a:t>SCIENCE</a:t>
            </a:r>
            <a:r>
              <a:rPr lang="en-US" b="1" dirty="0" smtClean="0">
                <a:solidFill>
                  <a:srgbClr val="C00000"/>
                </a:solidFill>
              </a:rPr>
              <a:t> JOURNAL</a:t>
            </a:r>
            <a:endParaRPr lang="en-US" altLang="en-US" b="1" dirty="0" smtClean="0">
              <a:solidFill>
                <a:srgbClr val="C00000"/>
              </a:solidFill>
            </a:endParaRPr>
          </a:p>
        </p:txBody>
      </p:sp>
      <p:pic>
        <p:nvPicPr>
          <p:cNvPr id="5" name="Picture 4" descr="Cover image expansion"/>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64483" y="1630142"/>
            <a:ext cx="16478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over image expansi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25181" y="2152391"/>
            <a:ext cx="16478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over image expansio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49093" y="2887465"/>
            <a:ext cx="16478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preferRelativeResize="0">
            <a:picLocks noChangeAspect="1"/>
          </p:cNvPicPr>
          <p:nvPr/>
        </p:nvPicPr>
        <p:blipFill>
          <a:blip r:embed="rId5">
            <a:extLst>
              <a:ext uri="{28A0092B-C50C-407E-A947-70E740481C1C}">
                <a14:useLocalDpi xmlns:a14="http://schemas.microsoft.com/office/drawing/2010/main" val="0"/>
              </a:ext>
            </a:extLst>
          </a:blip>
          <a:stretch>
            <a:fillRect/>
          </a:stretch>
        </p:blipFill>
        <p:spPr>
          <a:xfrm>
            <a:off x="3073006" y="3579675"/>
            <a:ext cx="1692484" cy="2146948"/>
          </a:xfrm>
          <a:prstGeom prst="rect">
            <a:avLst/>
          </a:prstGeom>
        </p:spPr>
      </p:pic>
      <p:sp>
        <p:nvSpPr>
          <p:cNvPr id="2" name="Curved Right Arrow 1"/>
          <p:cNvSpPr/>
          <p:nvPr/>
        </p:nvSpPr>
        <p:spPr>
          <a:xfrm rot="18476491">
            <a:off x="651384" y="3647051"/>
            <a:ext cx="1863969" cy="3466882"/>
          </a:xfrm>
          <a:prstGeom prst="curvedRightArrow">
            <a:avLst/>
          </a:prstGeom>
          <a:solidFill>
            <a:srgbClr val="FFC000"/>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solidFill>
                <a:schemeClr val="tx1"/>
              </a:solidFill>
            </a:endParaRPr>
          </a:p>
        </p:txBody>
      </p:sp>
      <p:sp>
        <p:nvSpPr>
          <p:cNvPr id="3" name="Curved Left Arrow 2"/>
          <p:cNvSpPr/>
          <p:nvPr/>
        </p:nvSpPr>
        <p:spPr>
          <a:xfrm rot="8213468">
            <a:off x="1395937" y="4008062"/>
            <a:ext cx="891179" cy="1451848"/>
          </a:xfrm>
          <a:prstGeom prst="curvedLeftArrow">
            <a:avLst>
              <a:gd name="adj1" fmla="val 15461"/>
              <a:gd name="adj2" fmla="val 50000"/>
              <a:gd name="adj3" fmla="val 25000"/>
            </a:avLst>
          </a:prstGeom>
          <a:solidFill>
            <a:srgbClr val="FFC000"/>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solidFill>
                <a:schemeClr val="tx1"/>
              </a:solidFill>
            </a:endParaRPr>
          </a:p>
        </p:txBody>
      </p:sp>
      <p:sp>
        <p:nvSpPr>
          <p:cNvPr id="9" name="Curved Left Arrow 8"/>
          <p:cNvSpPr/>
          <p:nvPr/>
        </p:nvSpPr>
        <p:spPr>
          <a:xfrm rot="19468783">
            <a:off x="3566819" y="1493301"/>
            <a:ext cx="1865663" cy="3793205"/>
          </a:xfrm>
          <a:prstGeom prst="curvedLeftArrow">
            <a:avLst>
              <a:gd name="adj1" fmla="val 11587"/>
              <a:gd name="adj2" fmla="val 50000"/>
              <a:gd name="adj3" fmla="val 30129"/>
            </a:avLst>
          </a:prstGeom>
          <a:solidFill>
            <a:srgbClr val="FFC000"/>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solidFill>
                <a:schemeClr val="tx1"/>
              </a:solidFill>
            </a:endParaRPr>
          </a:p>
        </p:txBody>
      </p:sp>
      <p:sp>
        <p:nvSpPr>
          <p:cNvPr id="10" name="Curved Left Arrow 9"/>
          <p:cNvSpPr/>
          <p:nvPr/>
        </p:nvSpPr>
        <p:spPr>
          <a:xfrm rot="19172343">
            <a:off x="3860578" y="2591428"/>
            <a:ext cx="731520" cy="1216152"/>
          </a:xfrm>
          <a:prstGeom prst="curvedLeftArrow">
            <a:avLst/>
          </a:prstGeom>
          <a:solidFill>
            <a:srgbClr val="FFC000"/>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0535318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4294967295"/>
          </p:nvPr>
        </p:nvSpPr>
        <p:spPr>
          <a:xfrm>
            <a:off x="880945" y="1205345"/>
            <a:ext cx="9357564" cy="4558145"/>
          </a:xfrm>
        </p:spPr>
        <p:txBody>
          <a:bodyPr>
            <a:normAutofit/>
          </a:bodyPr>
          <a:lstStyle/>
          <a:p>
            <a:pPr>
              <a:lnSpc>
                <a:spcPct val="100000"/>
              </a:lnSpc>
            </a:pPr>
            <a:r>
              <a:rPr lang="en-US" altLang="en-US" sz="2200" dirty="0">
                <a:solidFill>
                  <a:schemeClr val="bg1"/>
                </a:solidFill>
              </a:rPr>
              <a:t>This is your chance to speak directly to the editor.</a:t>
            </a:r>
          </a:p>
          <a:p>
            <a:pPr lvl="1">
              <a:lnSpc>
                <a:spcPct val="100000"/>
              </a:lnSpc>
            </a:pPr>
            <a:r>
              <a:rPr lang="en-US" altLang="en-US" sz="1900" dirty="0">
                <a:solidFill>
                  <a:schemeClr val="bg1"/>
                </a:solidFill>
              </a:rPr>
              <a:t>Explain the overall context of your results. What problem do they solve?</a:t>
            </a:r>
          </a:p>
          <a:p>
            <a:pPr lvl="1">
              <a:lnSpc>
                <a:spcPct val="100000"/>
              </a:lnSpc>
            </a:pPr>
            <a:r>
              <a:rPr lang="en-US" altLang="en-US" sz="1900" dirty="0">
                <a:solidFill>
                  <a:schemeClr val="bg1"/>
                </a:solidFill>
              </a:rPr>
              <a:t>Explain why you are excited about your </a:t>
            </a:r>
            <a:r>
              <a:rPr lang="en-US" altLang="en-US" sz="1900" dirty="0" smtClean="0">
                <a:solidFill>
                  <a:schemeClr val="bg1"/>
                </a:solidFill>
              </a:rPr>
              <a:t>work.</a:t>
            </a:r>
            <a:endParaRPr lang="en-US" altLang="en-US" sz="1900" dirty="0">
              <a:solidFill>
                <a:schemeClr val="bg1"/>
              </a:solidFill>
            </a:endParaRPr>
          </a:p>
          <a:p>
            <a:pPr lvl="1">
              <a:lnSpc>
                <a:spcPct val="100000"/>
              </a:lnSpc>
            </a:pPr>
            <a:endParaRPr lang="en-US" altLang="en-US" sz="1900" dirty="0">
              <a:solidFill>
                <a:schemeClr val="bg1"/>
              </a:solidFill>
            </a:endParaRPr>
          </a:p>
          <a:p>
            <a:pPr lvl="1">
              <a:lnSpc>
                <a:spcPct val="100000"/>
              </a:lnSpc>
            </a:pPr>
            <a:r>
              <a:rPr lang="en-US" altLang="en-US" sz="2200" dirty="0" smtClean="0">
                <a:solidFill>
                  <a:schemeClr val="bg1"/>
                </a:solidFill>
              </a:rPr>
              <a:t>Keep </a:t>
            </a:r>
            <a:r>
              <a:rPr lang="en-US" altLang="en-US" sz="2200" dirty="0">
                <a:solidFill>
                  <a:schemeClr val="bg1"/>
                </a:solidFill>
              </a:rPr>
              <a:t>it short, preferably 1 page.</a:t>
            </a:r>
          </a:p>
          <a:p>
            <a:pPr>
              <a:lnSpc>
                <a:spcPct val="100000"/>
              </a:lnSpc>
            </a:pPr>
            <a:r>
              <a:rPr lang="en-US" altLang="en-US" sz="2200" dirty="0">
                <a:solidFill>
                  <a:schemeClr val="bg1"/>
                </a:solidFill>
              </a:rPr>
              <a:t>Have someone else proofread and edit it, especially if English is not your first language.</a:t>
            </a:r>
          </a:p>
          <a:p>
            <a:pPr>
              <a:lnSpc>
                <a:spcPct val="100000"/>
              </a:lnSpc>
            </a:pPr>
            <a:r>
              <a:rPr lang="en-US" altLang="en-US" sz="2200" dirty="0">
                <a:solidFill>
                  <a:schemeClr val="bg1"/>
                </a:solidFill>
              </a:rPr>
              <a:t>If you are re-using your cover letter from submission of the paper to another journal, don’t forget to change the name of the journal!!!</a:t>
            </a:r>
          </a:p>
          <a:p>
            <a:pPr>
              <a:lnSpc>
                <a:spcPct val="100000"/>
              </a:lnSpc>
            </a:pPr>
            <a:endParaRPr lang="en-US" altLang="en-US" sz="2200" dirty="0" smtClean="0">
              <a:solidFill>
                <a:schemeClr val="bg1"/>
              </a:solidFill>
            </a:endParaRPr>
          </a:p>
        </p:txBody>
      </p:sp>
      <p:sp>
        <p:nvSpPr>
          <p:cNvPr id="13" name="Title 12"/>
          <p:cNvSpPr>
            <a:spLocks noGrp="1"/>
          </p:cNvSpPr>
          <p:nvPr>
            <p:ph type="title" idx="4294967295"/>
          </p:nvPr>
        </p:nvSpPr>
        <p:spPr>
          <a:xfrm>
            <a:off x="694336" y="0"/>
            <a:ext cx="10029105" cy="1151586"/>
          </a:xfrm>
        </p:spPr>
        <p:txBody>
          <a:bodyPr>
            <a:normAutofit/>
          </a:bodyPr>
          <a:lstStyle/>
          <a:p>
            <a:pPr algn="ctr"/>
            <a:r>
              <a:rPr lang="en-US" dirty="0" smtClean="0"/>
              <a:t>Write a good cover letter</a:t>
            </a:r>
            <a:endParaRPr lang="en-US" i="1" dirty="0"/>
          </a:p>
        </p:txBody>
      </p:sp>
    </p:spTree>
    <p:extLst>
      <p:ext uri="{BB962C8B-B14F-4D97-AF65-F5344CB8AC3E}">
        <p14:creationId xmlns:p14="http://schemas.microsoft.com/office/powerpoint/2010/main" val="30998832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4294967295"/>
          </p:nvPr>
        </p:nvSpPr>
        <p:spPr>
          <a:xfrm>
            <a:off x="880945" y="1322246"/>
            <a:ext cx="6101746" cy="3028081"/>
          </a:xfrm>
        </p:spPr>
        <p:txBody>
          <a:bodyPr>
            <a:normAutofit lnSpcReduction="10000"/>
          </a:bodyPr>
          <a:lstStyle/>
          <a:p>
            <a:pPr marL="0" indent="0">
              <a:buNone/>
            </a:pPr>
            <a:endParaRPr lang="en-US" altLang="en-US" sz="2200" b="1" dirty="0" smtClean="0">
              <a:solidFill>
                <a:schemeClr val="bg1"/>
              </a:solidFill>
            </a:endParaRPr>
          </a:p>
          <a:p>
            <a:pPr marL="0" indent="0">
              <a:buNone/>
            </a:pPr>
            <a:r>
              <a:rPr lang="en-US" altLang="en-US" sz="2200" b="1" dirty="0" smtClean="0">
                <a:solidFill>
                  <a:schemeClr val="bg1"/>
                </a:solidFill>
              </a:rPr>
              <a:t>Run your own review process</a:t>
            </a:r>
          </a:p>
          <a:p>
            <a:pPr>
              <a:lnSpc>
                <a:spcPct val="100000"/>
              </a:lnSpc>
            </a:pPr>
            <a:endParaRPr lang="en-US" altLang="en-US" sz="2200" b="1" dirty="0">
              <a:solidFill>
                <a:schemeClr val="bg1"/>
              </a:solidFill>
            </a:endParaRPr>
          </a:p>
          <a:p>
            <a:pPr>
              <a:lnSpc>
                <a:spcPct val="100000"/>
              </a:lnSpc>
            </a:pPr>
            <a:r>
              <a:rPr lang="en-US" altLang="en-US" sz="2200" dirty="0" smtClean="0">
                <a:solidFill>
                  <a:schemeClr val="bg1"/>
                </a:solidFill>
              </a:rPr>
              <a:t>A scientist in your own specialty</a:t>
            </a:r>
          </a:p>
          <a:p>
            <a:pPr>
              <a:lnSpc>
                <a:spcPct val="100000"/>
              </a:lnSpc>
            </a:pPr>
            <a:r>
              <a:rPr lang="en-US" altLang="en-US" sz="2200" dirty="0" smtClean="0">
                <a:solidFill>
                  <a:schemeClr val="bg1"/>
                </a:solidFill>
              </a:rPr>
              <a:t>A scientist in an unrelated specialty</a:t>
            </a:r>
          </a:p>
          <a:p>
            <a:pPr>
              <a:lnSpc>
                <a:spcPct val="100000"/>
              </a:lnSpc>
            </a:pPr>
            <a:r>
              <a:rPr lang="en-US" altLang="en-US" sz="2200" dirty="0" smtClean="0">
                <a:solidFill>
                  <a:schemeClr val="bg1"/>
                </a:solidFill>
              </a:rPr>
              <a:t>A good editor for the English language</a:t>
            </a:r>
          </a:p>
        </p:txBody>
      </p:sp>
      <p:sp>
        <p:nvSpPr>
          <p:cNvPr id="13" name="Title 12"/>
          <p:cNvSpPr>
            <a:spLocks noGrp="1"/>
          </p:cNvSpPr>
          <p:nvPr>
            <p:ph type="title" idx="4294967295"/>
          </p:nvPr>
        </p:nvSpPr>
        <p:spPr>
          <a:xfrm>
            <a:off x="1522413" y="381000"/>
            <a:ext cx="9144001" cy="1151586"/>
          </a:xfrm>
        </p:spPr>
        <p:txBody>
          <a:bodyPr>
            <a:normAutofit/>
          </a:bodyPr>
          <a:lstStyle/>
          <a:p>
            <a:r>
              <a:rPr lang="en-US" dirty="0" smtClean="0"/>
              <a:t>Think like a reviewer</a:t>
            </a:r>
            <a:endParaRPr lang="en-US" i="1" dirty="0"/>
          </a:p>
        </p:txBody>
      </p:sp>
      <p:pic>
        <p:nvPicPr>
          <p:cNvPr id="4098" name="Picture 2" descr="File:William Thomson, 1st Baron Kelvin cph.3b11885.jpg"/>
          <p:cNvPicPr>
            <a:picLocks noChangeAspect="1" noChangeArrowheads="1"/>
          </p:cNvPicPr>
          <p:nvPr/>
        </p:nvPicPr>
        <p:blipFill rotWithShape="1">
          <a:blip r:embed="rId3">
            <a:extLst>
              <a:ext uri="{28A0092B-C50C-407E-A947-70E740481C1C}">
                <a14:useLocalDpi xmlns:a14="http://schemas.microsoft.com/office/drawing/2010/main" val="0"/>
              </a:ext>
            </a:extLst>
          </a:blip>
          <a:srcRect t="9106" r="8880" b="16346"/>
          <a:stretch/>
        </p:blipFill>
        <p:spPr bwMode="auto">
          <a:xfrm>
            <a:off x="7193947" y="1322246"/>
            <a:ext cx="4113935" cy="4253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07752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434" y="0"/>
            <a:ext cx="7168358" cy="1481857"/>
          </a:xfrm>
        </p:spPr>
        <p:txBody>
          <a:bodyPr/>
          <a:lstStyle/>
          <a:p>
            <a:pPr algn="ctr"/>
            <a:r>
              <a:rPr lang="en-US" dirty="0" smtClean="0"/>
              <a:t>How to Publish in the </a:t>
            </a:r>
            <a:r>
              <a:rPr lang="en-US" i="1" dirty="0" smtClean="0"/>
              <a:t>Science </a:t>
            </a:r>
            <a:r>
              <a:rPr lang="en-US" dirty="0" smtClean="0"/>
              <a:t>Journals is </a:t>
            </a:r>
            <a:r>
              <a:rPr lang="en-US" dirty="0" smtClean="0">
                <a:solidFill>
                  <a:srgbClr val="FF6600"/>
                </a:solidFill>
              </a:rPr>
              <a:t>NOT</a:t>
            </a:r>
            <a:r>
              <a:rPr lang="en-US" dirty="0" smtClean="0"/>
              <a:t> a secret</a:t>
            </a:r>
            <a:endParaRPr lang="en-US" dirty="0"/>
          </a:p>
        </p:txBody>
      </p:sp>
      <p:sp>
        <p:nvSpPr>
          <p:cNvPr id="3" name="Content Placeholder 2"/>
          <p:cNvSpPr>
            <a:spLocks noGrp="1"/>
          </p:cNvSpPr>
          <p:nvPr>
            <p:ph idx="1"/>
          </p:nvPr>
        </p:nvSpPr>
        <p:spPr>
          <a:xfrm>
            <a:off x="5586545" y="1600200"/>
            <a:ext cx="5992839" cy="4876800"/>
          </a:xfrm>
        </p:spPr>
        <p:txBody>
          <a:bodyPr/>
          <a:lstStyle/>
          <a:p>
            <a:r>
              <a:rPr lang="en-US" dirty="0" smtClean="0">
                <a:solidFill>
                  <a:schemeClr val="bg1"/>
                </a:solidFill>
              </a:rPr>
              <a:t>Read the </a:t>
            </a:r>
            <a:r>
              <a:rPr lang="en-US" i="1" dirty="0" smtClean="0">
                <a:solidFill>
                  <a:schemeClr val="bg1"/>
                </a:solidFill>
              </a:rPr>
              <a:t>Science </a:t>
            </a:r>
            <a:r>
              <a:rPr lang="en-US" dirty="0" smtClean="0">
                <a:solidFill>
                  <a:schemeClr val="bg1"/>
                </a:solidFill>
              </a:rPr>
              <a:t>Journals</a:t>
            </a:r>
          </a:p>
          <a:p>
            <a:r>
              <a:rPr lang="en-US" dirty="0" smtClean="0">
                <a:solidFill>
                  <a:schemeClr val="bg1"/>
                </a:solidFill>
              </a:rPr>
              <a:t>Become a trusted, critical reviewer for the </a:t>
            </a:r>
            <a:r>
              <a:rPr lang="en-US" i="1" dirty="0" smtClean="0">
                <a:solidFill>
                  <a:schemeClr val="bg1"/>
                </a:solidFill>
              </a:rPr>
              <a:t>Science </a:t>
            </a:r>
            <a:r>
              <a:rPr lang="en-US" dirty="0" smtClean="0">
                <a:solidFill>
                  <a:schemeClr val="bg1"/>
                </a:solidFill>
              </a:rPr>
              <a:t>Journals</a:t>
            </a:r>
          </a:p>
          <a:p>
            <a:r>
              <a:rPr lang="en-US" b="1" dirty="0" smtClean="0">
                <a:solidFill>
                  <a:schemeClr val="bg1"/>
                </a:solidFill>
              </a:rPr>
              <a:t>Work on important problems</a:t>
            </a:r>
          </a:p>
          <a:p>
            <a:r>
              <a:rPr lang="en-US" dirty="0" smtClean="0">
                <a:solidFill>
                  <a:schemeClr val="bg1"/>
                </a:solidFill>
              </a:rPr>
              <a:t>Know when you have a reasonable result worthy of publication in a high-profile journal </a:t>
            </a:r>
          </a:p>
          <a:p>
            <a:r>
              <a:rPr lang="en-US" dirty="0" smtClean="0">
                <a:solidFill>
                  <a:schemeClr val="bg1"/>
                </a:solidFill>
              </a:rPr>
              <a:t>Present the results of your work in an unbiased, dispassionate manner</a:t>
            </a:r>
          </a:p>
          <a:p>
            <a:r>
              <a:rPr lang="en-US" dirty="0" smtClean="0">
                <a:solidFill>
                  <a:schemeClr val="bg1"/>
                </a:solidFill>
              </a:rPr>
              <a:t>Get some honest advice from impartial critics prior to submission</a:t>
            </a:r>
            <a:endParaRPr lang="en-US" dirty="0">
              <a:solidFill>
                <a:schemeClr val="bg1"/>
              </a:solidFill>
            </a:endParaRPr>
          </a:p>
        </p:txBody>
      </p:sp>
      <p:sp>
        <p:nvSpPr>
          <p:cNvPr id="5" name="Slide Number Placeholder 4"/>
          <p:cNvSpPr>
            <a:spLocks noGrp="1"/>
          </p:cNvSpPr>
          <p:nvPr>
            <p:ph type="sldNum" sz="quarter" idx="11"/>
          </p:nvPr>
        </p:nvSpPr>
        <p:spPr/>
        <p:txBody>
          <a:bodyPr/>
          <a:lstStyle/>
          <a:p>
            <a:fld id="{33D6FB0A-1589-354A-A4AD-12E96DC5AD2C}" type="slidenum">
              <a:rPr lang="sv-SE" smtClean="0"/>
              <a:pPr/>
              <a:t>43</a:t>
            </a:fld>
            <a:endParaRPr lang="sv-SE">
              <a:solidFill>
                <a:schemeClr val="tx2"/>
              </a:solidFill>
            </a:endParaRPr>
          </a:p>
        </p:txBody>
      </p:sp>
      <p:pic>
        <p:nvPicPr>
          <p:cNvPr id="6" name="Picture 5"/>
          <p:cNvPicPr>
            <a:picLocks noChangeAspect="1"/>
          </p:cNvPicPr>
          <p:nvPr/>
        </p:nvPicPr>
        <p:blipFill>
          <a:blip r:embed="rId3"/>
          <a:stretch>
            <a:fillRect/>
          </a:stretch>
        </p:blipFill>
        <p:spPr>
          <a:xfrm>
            <a:off x="0" y="-1"/>
            <a:ext cx="4672383" cy="5821583"/>
          </a:xfrm>
          <a:prstGeom prst="rect">
            <a:avLst/>
          </a:prstGeom>
        </p:spPr>
      </p:pic>
    </p:spTree>
    <p:extLst>
      <p:ext uri="{BB962C8B-B14F-4D97-AF65-F5344CB8AC3E}">
        <p14:creationId xmlns:p14="http://schemas.microsoft.com/office/powerpoint/2010/main" val="30296784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6258059" y="2261796"/>
            <a:ext cx="5042000" cy="3485430"/>
          </a:xfrm>
        </p:spPr>
        <p:txBody>
          <a:bodyPr>
            <a:normAutofit/>
          </a:bodyPr>
          <a:lstStyle/>
          <a:p>
            <a:pPr marL="0" indent="0">
              <a:buNone/>
            </a:pPr>
            <a:r>
              <a:rPr lang="en-US" sz="3600" b="1" i="1" dirty="0" smtClean="0">
                <a:solidFill>
                  <a:schemeClr val="bg1"/>
                </a:solidFill>
              </a:rPr>
              <a:t>Science</a:t>
            </a:r>
            <a:r>
              <a:rPr lang="en-US" sz="3600" b="1" dirty="0" smtClean="0">
                <a:solidFill>
                  <a:schemeClr val="bg1"/>
                </a:solidFill>
              </a:rPr>
              <a:t> Immunology</a:t>
            </a:r>
            <a:endParaRPr lang="en-US" sz="3600" b="1" dirty="0">
              <a:solidFill>
                <a:schemeClr val="bg1"/>
              </a:solidFill>
            </a:endParaRPr>
          </a:p>
        </p:txBody>
      </p:sp>
      <p:sp>
        <p:nvSpPr>
          <p:cNvPr id="3" name="Content Placeholder 2"/>
          <p:cNvSpPr>
            <a:spLocks noGrp="1"/>
          </p:cNvSpPr>
          <p:nvPr>
            <p:ph sz="half" idx="1"/>
          </p:nvPr>
        </p:nvSpPr>
        <p:spPr>
          <a:xfrm>
            <a:off x="1504781" y="2271561"/>
            <a:ext cx="4445258" cy="3523931"/>
          </a:xfrm>
        </p:spPr>
        <p:txBody>
          <a:bodyPr/>
          <a:lstStyle/>
          <a:p>
            <a:pPr marL="0" indent="0">
              <a:buNone/>
            </a:pPr>
            <a:r>
              <a:rPr lang="en-US" sz="3600" b="1" i="1" dirty="0" smtClean="0">
                <a:solidFill>
                  <a:schemeClr val="bg1"/>
                </a:solidFill>
              </a:rPr>
              <a:t>Science</a:t>
            </a:r>
            <a:r>
              <a:rPr lang="en-US" sz="3600" b="1" dirty="0" smtClean="0">
                <a:solidFill>
                  <a:schemeClr val="bg1"/>
                </a:solidFill>
              </a:rPr>
              <a:t> Robotics</a:t>
            </a:r>
            <a:r>
              <a:rPr lang="en-US" sz="3600" dirty="0" smtClean="0"/>
              <a:t>	</a:t>
            </a:r>
            <a:r>
              <a:rPr lang="en-US" dirty="0" smtClean="0"/>
              <a:t>	</a:t>
            </a:r>
            <a:endParaRPr lang="en-US" dirty="0"/>
          </a:p>
        </p:txBody>
      </p:sp>
      <p:sp>
        <p:nvSpPr>
          <p:cNvPr id="4" name="Title 3"/>
          <p:cNvSpPr>
            <a:spLocks noGrp="1"/>
          </p:cNvSpPr>
          <p:nvPr>
            <p:ph type="title"/>
          </p:nvPr>
        </p:nvSpPr>
        <p:spPr>
          <a:xfrm>
            <a:off x="1453416" y="1007919"/>
            <a:ext cx="9144002" cy="1371600"/>
          </a:xfrm>
        </p:spPr>
        <p:txBody>
          <a:bodyPr>
            <a:normAutofit fontScale="90000"/>
          </a:bodyPr>
          <a:lstStyle/>
          <a:p>
            <a:pPr algn="ctr"/>
            <a:r>
              <a:rPr lang="en-US" dirty="0" smtClean="0"/>
              <a:t/>
            </a:r>
            <a:br>
              <a:rPr lang="en-US" dirty="0" smtClean="0"/>
            </a:br>
            <a:r>
              <a:rPr lang="en-US" dirty="0" smtClean="0"/>
              <a:t>Announcing!</a:t>
            </a:r>
            <a:br>
              <a:rPr lang="en-US" dirty="0" smtClean="0"/>
            </a:br>
            <a:r>
              <a:rPr lang="en-US" dirty="0" smtClean="0"/>
              <a:t>Two</a:t>
            </a:r>
            <a:r>
              <a:rPr lang="en-US" dirty="0"/>
              <a:t>, new high-impact </a:t>
            </a:r>
            <a:br>
              <a:rPr lang="en-US" dirty="0"/>
            </a:br>
            <a:r>
              <a:rPr lang="en-US" dirty="0"/>
              <a:t>research journals from the publisher of </a:t>
            </a:r>
            <a:r>
              <a:rPr lang="en-US" i="1" dirty="0"/>
              <a:t>Science</a:t>
            </a:r>
            <a:r>
              <a:rPr lang="en-US" dirty="0"/>
              <a:t/>
            </a:r>
            <a:br>
              <a:rPr lang="en-US" dirty="0"/>
            </a:br>
            <a:r>
              <a:rPr lang="en-US" dirty="0"/>
              <a:t> </a:t>
            </a:r>
            <a:r>
              <a:rPr lang="en-US" sz="2700" dirty="0" smtClean="0"/>
              <a:t>Publishing </a:t>
            </a:r>
            <a:r>
              <a:rPr lang="en-US" sz="2700" dirty="0"/>
              <a:t>in 2016</a:t>
            </a:r>
          </a:p>
        </p:txBody>
      </p:sp>
      <p:pic>
        <p:nvPicPr>
          <p:cNvPr id="18" name="Picture 17" descr="C:\Users\hmoore\Desktop\Robotics.jpg"/>
          <p:cNvPicPr/>
          <p:nvPr/>
        </p:nvPicPr>
        <p:blipFill rotWithShape="1">
          <a:blip r:embed="rId2" cstate="email">
            <a:extLst>
              <a:ext uri="{28A0092B-C50C-407E-A947-70E740481C1C}">
                <a14:useLocalDpi xmlns:a14="http://schemas.microsoft.com/office/drawing/2010/main" val="0"/>
              </a:ext>
            </a:extLst>
          </a:blip>
          <a:srcRect l="38230" t="7331" b="8899"/>
          <a:stretch/>
        </p:blipFill>
        <p:spPr bwMode="auto">
          <a:xfrm>
            <a:off x="2125894" y="2898007"/>
            <a:ext cx="3350879" cy="1847248"/>
          </a:xfrm>
          <a:prstGeom prst="rect">
            <a:avLst/>
          </a:prstGeom>
          <a:noFill/>
          <a:ln w="9525" cap="flat" cmpd="sng" algn="ctr">
            <a:solidFill>
              <a:srgbClr val="EEECE1"/>
            </a:solidFill>
            <a:prstDash val="solid"/>
            <a:miter lim="800000"/>
            <a:headEnd type="none" w="med" len="med"/>
            <a:tailEnd type="none" w="med" len="med"/>
          </a:ln>
          <a:effectLst/>
          <a:extLst>
            <a:ext uri="{53640926-AAD7-44D8-BBD7-CCE9431645EC}">
              <a14:shadowObscured xmlns:a14="http://schemas.microsoft.com/office/drawing/2010/main"/>
            </a:ext>
          </a:extLst>
        </p:spPr>
      </p:pic>
      <p:pic>
        <p:nvPicPr>
          <p:cNvPr id="19" name="Picture 18" descr="C:\Users\hmoore\Desktop\rt_stm_sep30_R3.jpg"/>
          <p:cNvPicPr/>
          <p:nvPr/>
        </p:nvPicPr>
        <p:blipFill rotWithShape="1">
          <a:blip r:embed="rId3" cstate="email">
            <a:extLst>
              <a:ext uri="{28A0092B-C50C-407E-A947-70E740481C1C}">
                <a14:useLocalDpi xmlns:a14="http://schemas.microsoft.com/office/drawing/2010/main" val="0"/>
              </a:ext>
            </a:extLst>
          </a:blip>
          <a:srcRect r="36857"/>
          <a:stretch/>
        </p:blipFill>
        <p:spPr bwMode="auto">
          <a:xfrm>
            <a:off x="7218947" y="2898007"/>
            <a:ext cx="2935706" cy="1847248"/>
          </a:xfrm>
          <a:prstGeom prst="rect">
            <a:avLst/>
          </a:prstGeom>
          <a:noFill/>
          <a:ln w="9525" cap="flat" cmpd="sng" algn="ctr">
            <a:solidFill>
              <a:srgbClr val="EEECE1"/>
            </a:solidFill>
            <a:prstDash val="solid"/>
            <a:miter lim="800000"/>
            <a:headEnd type="none" w="med" len="med"/>
            <a:tailEnd type="none" w="med" len="med"/>
          </a:ln>
          <a:effectLst/>
          <a:extLst>
            <a:ext uri="{53640926-AAD7-44D8-BBD7-CCE9431645EC}">
              <a14:shadowObscured xmlns:a14="http://schemas.microsoft.com/office/drawing/2010/main"/>
            </a:ext>
          </a:extLst>
        </p:spPr>
      </p:pic>
      <p:sp>
        <p:nvSpPr>
          <p:cNvPr id="14" name="Rectangle 13"/>
          <p:cNvSpPr/>
          <p:nvPr/>
        </p:nvSpPr>
        <p:spPr>
          <a:xfrm>
            <a:off x="1453416" y="4840516"/>
            <a:ext cx="4312118" cy="1077218"/>
          </a:xfrm>
          <a:prstGeom prst="rect">
            <a:avLst/>
          </a:prstGeom>
        </p:spPr>
        <p:txBody>
          <a:bodyPr wrap="square">
            <a:spAutoFit/>
          </a:bodyPr>
          <a:lstStyle/>
          <a:p>
            <a:r>
              <a:rPr lang="en-US" sz="1600" i="1" dirty="0" smtClean="0">
                <a:solidFill>
                  <a:schemeClr val="bg1"/>
                </a:solidFill>
              </a:rPr>
              <a:t>A </a:t>
            </a:r>
            <a:r>
              <a:rPr lang="en-US" sz="1600" i="1" dirty="0">
                <a:solidFill>
                  <a:schemeClr val="bg1"/>
                </a:solidFill>
              </a:rPr>
              <a:t>visible high-quality platform devoted exclusively to robotics research across the basic sciences, computer science, engineering, and medicine.</a:t>
            </a:r>
            <a:endParaRPr lang="en-US" sz="1600" dirty="0">
              <a:solidFill>
                <a:schemeClr val="bg1"/>
              </a:solidFill>
            </a:endParaRPr>
          </a:p>
        </p:txBody>
      </p:sp>
      <p:sp>
        <p:nvSpPr>
          <p:cNvPr id="15" name="Rectangle 14"/>
          <p:cNvSpPr/>
          <p:nvPr/>
        </p:nvSpPr>
        <p:spPr>
          <a:xfrm>
            <a:off x="6564429" y="4851788"/>
            <a:ext cx="4668254" cy="830997"/>
          </a:xfrm>
          <a:prstGeom prst="rect">
            <a:avLst/>
          </a:prstGeom>
        </p:spPr>
        <p:txBody>
          <a:bodyPr wrap="square">
            <a:spAutoFit/>
          </a:bodyPr>
          <a:lstStyle/>
          <a:p>
            <a:r>
              <a:rPr lang="en-US" sz="1600" i="1" dirty="0">
                <a:solidFill>
                  <a:schemeClr val="bg1"/>
                </a:solidFill>
              </a:rPr>
              <a:t>The exciting crossroads of cellular and clinical immunology where </a:t>
            </a:r>
            <a:r>
              <a:rPr lang="en-US" sz="1600" i="1" dirty="0" smtClean="0">
                <a:solidFill>
                  <a:schemeClr val="bg1"/>
                </a:solidFill>
              </a:rPr>
              <a:t>human </a:t>
            </a:r>
            <a:r>
              <a:rPr lang="en-US" sz="1600" i="1" dirty="0">
                <a:solidFill>
                  <a:schemeClr val="bg1"/>
                </a:solidFill>
              </a:rPr>
              <a:t>research meets a full host of organisms. </a:t>
            </a:r>
            <a:endParaRPr lang="en-US" sz="1600" dirty="0">
              <a:solidFill>
                <a:schemeClr val="bg1"/>
              </a:solidFill>
            </a:endParaRPr>
          </a:p>
        </p:txBody>
      </p:sp>
    </p:spTree>
    <p:extLst>
      <p:ext uri="{BB962C8B-B14F-4D97-AF65-F5344CB8AC3E}">
        <p14:creationId xmlns:p14="http://schemas.microsoft.com/office/powerpoint/2010/main" val="29959557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Title 3"/>
          <p:cNvSpPr>
            <a:spLocks noGrp="1"/>
          </p:cNvSpPr>
          <p:nvPr>
            <p:ph type="title"/>
          </p:nvPr>
        </p:nvSpPr>
        <p:spPr/>
        <p:txBody>
          <a:bodyPr/>
          <a:lstStyle/>
          <a:p>
            <a:endParaRPr lang="en-US"/>
          </a:p>
        </p:txBody>
      </p:sp>
    </p:spTree>
    <p:extLst>
      <p:ext uri="{BB962C8B-B14F-4D97-AF65-F5344CB8AC3E}">
        <p14:creationId xmlns:p14="http://schemas.microsoft.com/office/powerpoint/2010/main" val="40918941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title="Table sample"/>
          <p:cNvGraphicFramePr>
            <a:graphicFrameLocks noGrp="1"/>
          </p:cNvGraphicFramePr>
          <p:nvPr>
            <p:ph sz="half" idx="2"/>
            <p:extLst>
              <p:ext uri="{D42A27DB-BD31-4B8C-83A1-F6EECF244321}">
                <p14:modId xmlns:p14="http://schemas.microsoft.com/office/powerpoint/2010/main" val="2160243721"/>
              </p:ext>
            </p:extLst>
          </p:nvPr>
        </p:nvGraphicFramePr>
        <p:xfrm>
          <a:off x="6035317" y="2074306"/>
          <a:ext cx="5218620" cy="3808322"/>
        </p:xfrm>
        <a:graphic>
          <a:graphicData uri="http://schemas.openxmlformats.org/drawingml/2006/table">
            <a:tbl>
              <a:tblPr firstRow="1" bandRow="1">
                <a:tableStyleId>{5C22544A-7EE6-4342-B048-85BDC9FD1C3A}</a:tableStyleId>
              </a:tblPr>
              <a:tblGrid>
                <a:gridCol w="1102421"/>
                <a:gridCol w="1506889"/>
                <a:gridCol w="1304655"/>
                <a:gridCol w="1304655"/>
              </a:tblGrid>
              <a:tr h="680502">
                <a:tc>
                  <a:txBody>
                    <a:bodyPr/>
                    <a:lstStyle/>
                    <a:p>
                      <a:r>
                        <a:rPr lang="en-US" dirty="0" smtClean="0"/>
                        <a:t>Year</a:t>
                      </a:r>
                      <a:endParaRPr lang="en-US" dirty="0"/>
                    </a:p>
                  </a:txBody>
                  <a:tcPr anchor="ctr">
                    <a:solidFill>
                      <a:srgbClr val="C61F26"/>
                    </a:solidFill>
                  </a:tcPr>
                </a:tc>
                <a:tc>
                  <a:txBody>
                    <a:bodyPr/>
                    <a:lstStyle/>
                    <a:p>
                      <a:pPr algn="ctr"/>
                      <a:r>
                        <a:rPr lang="en-US" dirty="0" smtClean="0"/>
                        <a:t>Submissions</a:t>
                      </a:r>
                      <a:endParaRPr lang="en-US" dirty="0"/>
                    </a:p>
                  </a:txBody>
                  <a:tcPr anchor="ctr">
                    <a:solidFill>
                      <a:srgbClr val="C61F26"/>
                    </a:solidFill>
                  </a:tcPr>
                </a:tc>
                <a:tc>
                  <a:txBody>
                    <a:bodyPr/>
                    <a:lstStyle/>
                    <a:p>
                      <a:pPr algn="ctr"/>
                      <a:r>
                        <a:rPr lang="en-US" dirty="0" smtClean="0"/>
                        <a:t>Reviewed</a:t>
                      </a:r>
                      <a:endParaRPr lang="en-US" dirty="0"/>
                    </a:p>
                  </a:txBody>
                  <a:tcPr anchor="ctr">
                    <a:solidFill>
                      <a:srgbClr val="C61F26"/>
                    </a:solidFill>
                  </a:tcPr>
                </a:tc>
                <a:tc>
                  <a:txBody>
                    <a:bodyPr/>
                    <a:lstStyle/>
                    <a:p>
                      <a:pPr algn="ctr"/>
                      <a:r>
                        <a:rPr lang="en-US" dirty="0" smtClean="0"/>
                        <a:t>Published</a:t>
                      </a:r>
                      <a:endParaRPr lang="en-US" dirty="0"/>
                    </a:p>
                  </a:txBody>
                  <a:tcPr anchor="ctr">
                    <a:solidFill>
                      <a:srgbClr val="C61F26"/>
                    </a:solidFill>
                  </a:tcPr>
                </a:tc>
              </a:tr>
              <a:tr h="625564">
                <a:tc>
                  <a:txBody>
                    <a:bodyPr/>
                    <a:lstStyle/>
                    <a:p>
                      <a:r>
                        <a:rPr lang="en-US" dirty="0" smtClean="0"/>
                        <a:t>2010</a:t>
                      </a:r>
                      <a:endParaRPr lang="en-US" dirty="0"/>
                    </a:p>
                  </a:txBody>
                  <a:tcPr anchor="ctr">
                    <a:solidFill>
                      <a:schemeClr val="tx1">
                        <a:lumMod val="65000"/>
                      </a:schemeClr>
                    </a:solidFill>
                  </a:tcPr>
                </a:tc>
                <a:tc>
                  <a:txBody>
                    <a:bodyPr/>
                    <a:lstStyle/>
                    <a:p>
                      <a:pPr algn="ctr"/>
                      <a:r>
                        <a:rPr lang="en-US" dirty="0" smtClean="0"/>
                        <a:t>735</a:t>
                      </a:r>
                      <a:endParaRPr lang="en-US" dirty="0"/>
                    </a:p>
                  </a:txBody>
                  <a:tcPr anchor="ctr">
                    <a:solidFill>
                      <a:schemeClr val="tx1">
                        <a:lumMod val="65000"/>
                      </a:schemeClr>
                    </a:solidFill>
                  </a:tcPr>
                </a:tc>
                <a:tc>
                  <a:txBody>
                    <a:bodyPr/>
                    <a:lstStyle/>
                    <a:p>
                      <a:pPr algn="ctr"/>
                      <a:r>
                        <a:rPr lang="en-US" dirty="0" smtClean="0"/>
                        <a:t>50</a:t>
                      </a:r>
                      <a:endParaRPr lang="en-US" dirty="0"/>
                    </a:p>
                  </a:txBody>
                  <a:tcPr anchor="ctr">
                    <a:solidFill>
                      <a:schemeClr val="tx1">
                        <a:lumMod val="65000"/>
                      </a:schemeClr>
                    </a:solidFill>
                  </a:tcPr>
                </a:tc>
                <a:tc>
                  <a:txBody>
                    <a:bodyPr/>
                    <a:lstStyle/>
                    <a:p>
                      <a:pPr algn="ctr"/>
                      <a:r>
                        <a:rPr lang="en-US" dirty="0" smtClean="0"/>
                        <a:t>14</a:t>
                      </a:r>
                      <a:endParaRPr lang="en-US" dirty="0"/>
                    </a:p>
                  </a:txBody>
                  <a:tcPr anchor="ctr">
                    <a:solidFill>
                      <a:schemeClr val="tx1">
                        <a:lumMod val="65000"/>
                      </a:schemeClr>
                    </a:solidFill>
                  </a:tcPr>
                </a:tc>
              </a:tr>
              <a:tr h="625564">
                <a:tc>
                  <a:txBody>
                    <a:bodyPr/>
                    <a:lstStyle/>
                    <a:p>
                      <a:r>
                        <a:rPr lang="en-US" dirty="0" smtClean="0"/>
                        <a:t>2011</a:t>
                      </a:r>
                      <a:endParaRPr lang="en-US" dirty="0"/>
                    </a:p>
                  </a:txBody>
                  <a:tcPr anchor="ctr">
                    <a:solidFill>
                      <a:schemeClr val="tx1">
                        <a:lumMod val="75000"/>
                      </a:schemeClr>
                    </a:solidFill>
                  </a:tcPr>
                </a:tc>
                <a:tc>
                  <a:txBody>
                    <a:bodyPr/>
                    <a:lstStyle/>
                    <a:p>
                      <a:pPr algn="ctr"/>
                      <a:r>
                        <a:rPr lang="en-US" dirty="0" smtClean="0"/>
                        <a:t>821</a:t>
                      </a:r>
                      <a:endParaRPr lang="en-US" dirty="0"/>
                    </a:p>
                  </a:txBody>
                  <a:tcPr anchor="ctr">
                    <a:solidFill>
                      <a:schemeClr val="tx1">
                        <a:lumMod val="75000"/>
                      </a:schemeClr>
                    </a:solidFill>
                  </a:tcPr>
                </a:tc>
                <a:tc>
                  <a:txBody>
                    <a:bodyPr/>
                    <a:lstStyle/>
                    <a:p>
                      <a:pPr algn="ctr"/>
                      <a:r>
                        <a:rPr lang="en-US" dirty="0" smtClean="0"/>
                        <a:t>59</a:t>
                      </a:r>
                      <a:endParaRPr lang="en-US" dirty="0"/>
                    </a:p>
                  </a:txBody>
                  <a:tcPr anchor="ctr">
                    <a:solidFill>
                      <a:schemeClr val="tx1">
                        <a:lumMod val="75000"/>
                      </a:schemeClr>
                    </a:solidFill>
                  </a:tcPr>
                </a:tc>
                <a:tc>
                  <a:txBody>
                    <a:bodyPr/>
                    <a:lstStyle/>
                    <a:p>
                      <a:pPr algn="ctr"/>
                      <a:r>
                        <a:rPr lang="en-US" dirty="0" smtClean="0"/>
                        <a:t>10</a:t>
                      </a:r>
                      <a:endParaRPr lang="en-US" dirty="0"/>
                    </a:p>
                  </a:txBody>
                  <a:tcPr anchor="ctr">
                    <a:solidFill>
                      <a:schemeClr val="tx1">
                        <a:lumMod val="75000"/>
                      </a:schemeClr>
                    </a:solidFill>
                  </a:tcPr>
                </a:tc>
              </a:tr>
              <a:tr h="625564">
                <a:tc>
                  <a:txBody>
                    <a:bodyPr/>
                    <a:lstStyle/>
                    <a:p>
                      <a:r>
                        <a:rPr lang="en-US" dirty="0" smtClean="0"/>
                        <a:t>2012</a:t>
                      </a:r>
                      <a:endParaRPr lang="en-US" dirty="0"/>
                    </a:p>
                  </a:txBody>
                  <a:tcPr anchor="ctr">
                    <a:solidFill>
                      <a:schemeClr val="tx1">
                        <a:lumMod val="85000"/>
                      </a:schemeClr>
                    </a:solidFill>
                  </a:tcPr>
                </a:tc>
                <a:tc>
                  <a:txBody>
                    <a:bodyPr/>
                    <a:lstStyle/>
                    <a:p>
                      <a:pPr algn="ctr"/>
                      <a:r>
                        <a:rPr lang="en-US" dirty="0" smtClean="0"/>
                        <a:t>859</a:t>
                      </a:r>
                      <a:endParaRPr lang="en-US" dirty="0"/>
                    </a:p>
                  </a:txBody>
                  <a:tcPr anchor="ctr">
                    <a:solidFill>
                      <a:schemeClr val="tx1">
                        <a:lumMod val="85000"/>
                      </a:schemeClr>
                    </a:solidFill>
                  </a:tcPr>
                </a:tc>
                <a:tc>
                  <a:txBody>
                    <a:bodyPr/>
                    <a:lstStyle/>
                    <a:p>
                      <a:pPr algn="ctr"/>
                      <a:r>
                        <a:rPr lang="en-US" dirty="0" smtClean="0"/>
                        <a:t>77</a:t>
                      </a:r>
                      <a:endParaRPr lang="en-US" dirty="0"/>
                    </a:p>
                  </a:txBody>
                  <a:tcPr anchor="ctr">
                    <a:solidFill>
                      <a:schemeClr val="tx1">
                        <a:lumMod val="85000"/>
                      </a:schemeClr>
                    </a:solidFill>
                  </a:tcPr>
                </a:tc>
                <a:tc>
                  <a:txBody>
                    <a:bodyPr/>
                    <a:lstStyle/>
                    <a:p>
                      <a:pPr algn="ctr"/>
                      <a:r>
                        <a:rPr lang="en-US" dirty="0" smtClean="0"/>
                        <a:t>11</a:t>
                      </a:r>
                      <a:endParaRPr lang="en-US" dirty="0"/>
                    </a:p>
                  </a:txBody>
                  <a:tcPr anchor="ctr">
                    <a:solidFill>
                      <a:schemeClr val="tx1">
                        <a:lumMod val="85000"/>
                      </a:schemeClr>
                    </a:solidFill>
                  </a:tcPr>
                </a:tc>
              </a:tr>
              <a:tr h="625564">
                <a:tc>
                  <a:txBody>
                    <a:bodyPr/>
                    <a:lstStyle/>
                    <a:p>
                      <a:r>
                        <a:rPr lang="en-US" dirty="0" smtClean="0"/>
                        <a:t>2013</a:t>
                      </a:r>
                      <a:endParaRPr lang="en-US" dirty="0"/>
                    </a:p>
                  </a:txBody>
                  <a:tcPr anchor="ctr">
                    <a:solidFill>
                      <a:schemeClr val="tx1">
                        <a:lumMod val="85000"/>
                      </a:schemeClr>
                    </a:solidFill>
                  </a:tcPr>
                </a:tc>
                <a:tc>
                  <a:txBody>
                    <a:bodyPr/>
                    <a:lstStyle/>
                    <a:p>
                      <a:pPr algn="ctr"/>
                      <a:r>
                        <a:rPr lang="en-US" dirty="0" smtClean="0"/>
                        <a:t>1106</a:t>
                      </a:r>
                      <a:endParaRPr lang="en-US" dirty="0"/>
                    </a:p>
                  </a:txBody>
                  <a:tcPr anchor="ctr">
                    <a:solidFill>
                      <a:schemeClr val="tx1">
                        <a:lumMod val="85000"/>
                      </a:schemeClr>
                    </a:solidFill>
                  </a:tcPr>
                </a:tc>
                <a:tc>
                  <a:txBody>
                    <a:bodyPr/>
                    <a:lstStyle/>
                    <a:p>
                      <a:pPr algn="ctr"/>
                      <a:r>
                        <a:rPr lang="en-US" dirty="0" smtClean="0"/>
                        <a:t>91</a:t>
                      </a:r>
                      <a:endParaRPr lang="en-US" dirty="0"/>
                    </a:p>
                  </a:txBody>
                  <a:tcPr anchor="ctr">
                    <a:solidFill>
                      <a:schemeClr val="tx1">
                        <a:lumMod val="85000"/>
                      </a:schemeClr>
                    </a:solidFill>
                  </a:tcPr>
                </a:tc>
                <a:tc>
                  <a:txBody>
                    <a:bodyPr/>
                    <a:lstStyle/>
                    <a:p>
                      <a:pPr algn="ctr"/>
                      <a:r>
                        <a:rPr lang="en-US" dirty="0" smtClean="0"/>
                        <a:t>23</a:t>
                      </a:r>
                      <a:endParaRPr lang="en-US" dirty="0"/>
                    </a:p>
                  </a:txBody>
                  <a:tcPr anchor="ctr">
                    <a:solidFill>
                      <a:schemeClr val="tx1">
                        <a:lumMod val="85000"/>
                      </a:schemeClr>
                    </a:solidFill>
                  </a:tcPr>
                </a:tc>
              </a:tr>
              <a:tr h="625564">
                <a:tc>
                  <a:txBody>
                    <a:bodyPr/>
                    <a:lstStyle/>
                    <a:p>
                      <a:r>
                        <a:rPr lang="en-US" dirty="0" smtClean="0"/>
                        <a:t>2014</a:t>
                      </a:r>
                      <a:endParaRPr lang="en-US" dirty="0"/>
                    </a:p>
                  </a:txBody>
                  <a:tcPr anchor="ctr">
                    <a:solidFill>
                      <a:schemeClr val="tx1">
                        <a:lumMod val="85000"/>
                      </a:schemeClr>
                    </a:solidFill>
                  </a:tcPr>
                </a:tc>
                <a:tc>
                  <a:txBody>
                    <a:bodyPr/>
                    <a:lstStyle/>
                    <a:p>
                      <a:pPr algn="ctr"/>
                      <a:r>
                        <a:rPr lang="en-US" dirty="0" smtClean="0"/>
                        <a:t>1103</a:t>
                      </a:r>
                      <a:endParaRPr lang="en-US" dirty="0"/>
                    </a:p>
                  </a:txBody>
                  <a:tcPr anchor="ctr">
                    <a:solidFill>
                      <a:schemeClr val="tx1">
                        <a:lumMod val="85000"/>
                      </a:schemeClr>
                    </a:solidFill>
                  </a:tcPr>
                </a:tc>
                <a:tc>
                  <a:txBody>
                    <a:bodyPr/>
                    <a:lstStyle/>
                    <a:p>
                      <a:pPr algn="ctr"/>
                      <a:r>
                        <a:rPr lang="en-US" dirty="0" smtClean="0"/>
                        <a:t>98</a:t>
                      </a:r>
                      <a:endParaRPr lang="en-US" dirty="0"/>
                    </a:p>
                  </a:txBody>
                  <a:tcPr anchor="ctr">
                    <a:solidFill>
                      <a:schemeClr val="tx1">
                        <a:lumMod val="85000"/>
                      </a:schemeClr>
                    </a:solidFill>
                  </a:tcPr>
                </a:tc>
                <a:tc>
                  <a:txBody>
                    <a:bodyPr/>
                    <a:lstStyle/>
                    <a:p>
                      <a:pPr algn="ctr"/>
                      <a:r>
                        <a:rPr lang="en-US" dirty="0" smtClean="0"/>
                        <a:t>12</a:t>
                      </a:r>
                      <a:endParaRPr lang="en-US" dirty="0"/>
                    </a:p>
                  </a:txBody>
                  <a:tcPr anchor="ctr">
                    <a:solidFill>
                      <a:schemeClr val="tx1">
                        <a:lumMod val="85000"/>
                      </a:schemeClr>
                    </a:solidFill>
                  </a:tcPr>
                </a:tc>
              </a:tr>
            </a:tbl>
          </a:graphicData>
        </a:graphic>
      </p:graphicFrame>
      <p:sp>
        <p:nvSpPr>
          <p:cNvPr id="20503" name="Content Placeholder 2"/>
          <p:cNvSpPr>
            <a:spLocks noGrp="1"/>
          </p:cNvSpPr>
          <p:nvPr>
            <p:ph sz="half" idx="1"/>
          </p:nvPr>
        </p:nvSpPr>
        <p:spPr>
          <a:xfrm>
            <a:off x="1504950" y="2286000"/>
            <a:ext cx="4419600" cy="4114800"/>
          </a:xfrm>
        </p:spPr>
        <p:txBody>
          <a:bodyPr/>
          <a:lstStyle/>
          <a:p>
            <a:r>
              <a:rPr lang="en-US" dirty="0" smtClean="0">
                <a:latin typeface="Century Gothic" charset="0"/>
              </a:rPr>
              <a:t>Percentage going to review is increasing</a:t>
            </a:r>
            <a:endParaRPr lang="en-US" dirty="0">
              <a:latin typeface="Century Gothic" charset="0"/>
            </a:endParaRPr>
          </a:p>
          <a:p>
            <a:r>
              <a:rPr lang="en-US" dirty="0" smtClean="0">
                <a:latin typeface="Century Gothic" charset="0"/>
              </a:rPr>
              <a:t>Percentage publish up to 2014 still lags global average of 6%</a:t>
            </a:r>
            <a:endParaRPr lang="en-US" dirty="0">
              <a:latin typeface="Century Gothic" charset="0"/>
            </a:endParaRPr>
          </a:p>
          <a:p>
            <a:r>
              <a:rPr lang="en-US" dirty="0" smtClean="0">
                <a:latin typeface="Century Gothic" charset="0"/>
              </a:rPr>
              <a:t>But 2015 is excellent year: by early September have already published more papers from China than in all of 2014.</a:t>
            </a:r>
            <a:endParaRPr lang="en-US" dirty="0">
              <a:latin typeface="Century Gothic" charset="0"/>
            </a:endParaRPr>
          </a:p>
        </p:txBody>
      </p:sp>
      <p:sp>
        <p:nvSpPr>
          <p:cNvPr id="20504" name="Title 1"/>
          <p:cNvSpPr>
            <a:spLocks noGrp="1"/>
          </p:cNvSpPr>
          <p:nvPr>
            <p:ph type="title"/>
          </p:nvPr>
        </p:nvSpPr>
        <p:spPr>
          <a:xfrm>
            <a:off x="1522413" y="381000"/>
            <a:ext cx="9144000" cy="1371600"/>
          </a:xfrm>
        </p:spPr>
        <p:txBody>
          <a:bodyPr/>
          <a:lstStyle/>
          <a:p>
            <a:r>
              <a:rPr lang="en-US" dirty="0" smtClean="0">
                <a:ln>
                  <a:noFill/>
                </a:ln>
                <a:latin typeface="Century Gothic" charset="0"/>
              </a:rPr>
              <a:t>China Publications in </a:t>
            </a:r>
            <a:r>
              <a:rPr lang="en-US" i="1" dirty="0" smtClean="0">
                <a:ln>
                  <a:noFill/>
                </a:ln>
                <a:latin typeface="Century Gothic" charset="0"/>
              </a:rPr>
              <a:t>Science</a:t>
            </a:r>
            <a:endParaRPr lang="en-US" i="1" dirty="0">
              <a:ln>
                <a:noFill/>
              </a:ln>
              <a:latin typeface="Century Gothic"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title="Table sample"/>
          <p:cNvGraphicFramePr>
            <a:graphicFrameLocks noGrp="1"/>
          </p:cNvGraphicFramePr>
          <p:nvPr>
            <p:ph sz="half" idx="2"/>
            <p:extLst>
              <p:ext uri="{D42A27DB-BD31-4B8C-83A1-F6EECF244321}">
                <p14:modId xmlns:p14="http://schemas.microsoft.com/office/powerpoint/2010/main" val="1431127067"/>
              </p:ext>
            </p:extLst>
          </p:nvPr>
        </p:nvGraphicFramePr>
        <p:xfrm>
          <a:off x="7128969" y="1774406"/>
          <a:ext cx="3278286" cy="3808322"/>
        </p:xfrm>
        <a:graphic>
          <a:graphicData uri="http://schemas.openxmlformats.org/drawingml/2006/table">
            <a:tbl>
              <a:tblPr firstRow="1" bandRow="1">
                <a:tableStyleId>{5C22544A-7EE6-4342-B048-85BDC9FD1C3A}</a:tableStyleId>
              </a:tblPr>
              <a:tblGrid>
                <a:gridCol w="1385061"/>
                <a:gridCol w="1893225"/>
              </a:tblGrid>
              <a:tr h="680502">
                <a:tc>
                  <a:txBody>
                    <a:bodyPr/>
                    <a:lstStyle/>
                    <a:p>
                      <a:r>
                        <a:rPr lang="en-US" dirty="0" smtClean="0"/>
                        <a:t>Year</a:t>
                      </a:r>
                      <a:endParaRPr lang="en-US" dirty="0"/>
                    </a:p>
                  </a:txBody>
                  <a:tcPr anchor="ctr">
                    <a:solidFill>
                      <a:srgbClr val="C61F26"/>
                    </a:solidFill>
                  </a:tcPr>
                </a:tc>
                <a:tc>
                  <a:txBody>
                    <a:bodyPr/>
                    <a:lstStyle/>
                    <a:p>
                      <a:pPr algn="ctr"/>
                      <a:r>
                        <a:rPr lang="en-US" dirty="0" smtClean="0"/>
                        <a:t>Published</a:t>
                      </a:r>
                      <a:endParaRPr lang="en-US" dirty="0"/>
                    </a:p>
                  </a:txBody>
                  <a:tcPr anchor="ctr">
                    <a:solidFill>
                      <a:srgbClr val="C61F26"/>
                    </a:solidFill>
                  </a:tcPr>
                </a:tc>
              </a:tr>
              <a:tr h="625564">
                <a:tc>
                  <a:txBody>
                    <a:bodyPr/>
                    <a:lstStyle/>
                    <a:p>
                      <a:r>
                        <a:rPr lang="en-US" dirty="0" smtClean="0"/>
                        <a:t>2010</a:t>
                      </a:r>
                      <a:endParaRPr lang="en-US" dirty="0"/>
                    </a:p>
                  </a:txBody>
                  <a:tcPr anchor="ctr">
                    <a:solidFill>
                      <a:schemeClr val="tx1">
                        <a:lumMod val="65000"/>
                      </a:schemeClr>
                    </a:solidFill>
                  </a:tcPr>
                </a:tc>
                <a:tc>
                  <a:txBody>
                    <a:bodyPr/>
                    <a:lstStyle/>
                    <a:p>
                      <a:pPr algn="ctr"/>
                      <a:r>
                        <a:rPr lang="en-US" dirty="0" smtClean="0"/>
                        <a:t>10</a:t>
                      </a:r>
                      <a:endParaRPr lang="en-US" dirty="0"/>
                    </a:p>
                  </a:txBody>
                  <a:tcPr anchor="ctr">
                    <a:solidFill>
                      <a:schemeClr val="tx1">
                        <a:lumMod val="65000"/>
                      </a:schemeClr>
                    </a:solidFill>
                  </a:tcPr>
                </a:tc>
              </a:tr>
              <a:tr h="625564">
                <a:tc>
                  <a:txBody>
                    <a:bodyPr/>
                    <a:lstStyle/>
                    <a:p>
                      <a:r>
                        <a:rPr lang="en-US" dirty="0" smtClean="0"/>
                        <a:t>2011</a:t>
                      </a:r>
                      <a:endParaRPr lang="en-US" dirty="0"/>
                    </a:p>
                  </a:txBody>
                  <a:tcPr anchor="ctr">
                    <a:solidFill>
                      <a:schemeClr val="tx1">
                        <a:lumMod val="75000"/>
                      </a:schemeClr>
                    </a:solidFill>
                  </a:tcPr>
                </a:tc>
                <a:tc>
                  <a:txBody>
                    <a:bodyPr/>
                    <a:lstStyle/>
                    <a:p>
                      <a:pPr algn="ctr"/>
                      <a:r>
                        <a:rPr lang="en-US" dirty="0" smtClean="0"/>
                        <a:t>11</a:t>
                      </a:r>
                      <a:endParaRPr lang="en-US" dirty="0"/>
                    </a:p>
                  </a:txBody>
                  <a:tcPr anchor="ctr">
                    <a:solidFill>
                      <a:schemeClr val="tx1">
                        <a:lumMod val="75000"/>
                      </a:schemeClr>
                    </a:solidFill>
                  </a:tcPr>
                </a:tc>
              </a:tr>
              <a:tr h="625564">
                <a:tc>
                  <a:txBody>
                    <a:bodyPr/>
                    <a:lstStyle/>
                    <a:p>
                      <a:r>
                        <a:rPr lang="en-US" dirty="0" smtClean="0"/>
                        <a:t>2012</a:t>
                      </a:r>
                      <a:endParaRPr lang="en-US" dirty="0"/>
                    </a:p>
                  </a:txBody>
                  <a:tcPr anchor="ctr">
                    <a:solidFill>
                      <a:schemeClr val="tx1">
                        <a:lumMod val="85000"/>
                      </a:schemeClr>
                    </a:solidFill>
                  </a:tcPr>
                </a:tc>
                <a:tc>
                  <a:txBody>
                    <a:bodyPr/>
                    <a:lstStyle/>
                    <a:p>
                      <a:pPr algn="ctr"/>
                      <a:r>
                        <a:rPr lang="en-US" dirty="0" smtClean="0"/>
                        <a:t>13</a:t>
                      </a:r>
                      <a:endParaRPr lang="en-US" dirty="0"/>
                    </a:p>
                  </a:txBody>
                  <a:tcPr anchor="ctr">
                    <a:solidFill>
                      <a:schemeClr val="tx1">
                        <a:lumMod val="85000"/>
                      </a:schemeClr>
                    </a:solidFill>
                  </a:tcPr>
                </a:tc>
              </a:tr>
              <a:tr h="625564">
                <a:tc>
                  <a:txBody>
                    <a:bodyPr/>
                    <a:lstStyle/>
                    <a:p>
                      <a:r>
                        <a:rPr lang="en-US" dirty="0" smtClean="0"/>
                        <a:t>2013</a:t>
                      </a:r>
                      <a:endParaRPr lang="en-US" dirty="0"/>
                    </a:p>
                  </a:txBody>
                  <a:tcPr anchor="ctr">
                    <a:solidFill>
                      <a:schemeClr val="tx1">
                        <a:lumMod val="85000"/>
                      </a:schemeClr>
                    </a:solidFill>
                  </a:tcPr>
                </a:tc>
                <a:tc>
                  <a:txBody>
                    <a:bodyPr/>
                    <a:lstStyle/>
                    <a:p>
                      <a:pPr algn="ctr"/>
                      <a:r>
                        <a:rPr lang="en-US" dirty="0" smtClean="0"/>
                        <a:t>18</a:t>
                      </a:r>
                      <a:endParaRPr lang="en-US" dirty="0"/>
                    </a:p>
                  </a:txBody>
                  <a:tcPr anchor="ctr">
                    <a:solidFill>
                      <a:schemeClr val="tx1">
                        <a:lumMod val="85000"/>
                      </a:schemeClr>
                    </a:solidFill>
                  </a:tcPr>
                </a:tc>
              </a:tr>
              <a:tr h="625564">
                <a:tc>
                  <a:txBody>
                    <a:bodyPr/>
                    <a:lstStyle/>
                    <a:p>
                      <a:r>
                        <a:rPr lang="en-US" dirty="0" smtClean="0"/>
                        <a:t>2014</a:t>
                      </a:r>
                      <a:endParaRPr lang="en-US" dirty="0"/>
                    </a:p>
                  </a:txBody>
                  <a:tcPr anchor="ctr">
                    <a:solidFill>
                      <a:schemeClr val="tx1">
                        <a:lumMod val="85000"/>
                      </a:schemeClr>
                    </a:solidFill>
                  </a:tcPr>
                </a:tc>
                <a:tc>
                  <a:txBody>
                    <a:bodyPr/>
                    <a:lstStyle/>
                    <a:p>
                      <a:pPr algn="ctr"/>
                      <a:r>
                        <a:rPr lang="en-US" dirty="0" smtClean="0"/>
                        <a:t>24</a:t>
                      </a:r>
                      <a:endParaRPr lang="en-US" dirty="0"/>
                    </a:p>
                  </a:txBody>
                  <a:tcPr anchor="ctr">
                    <a:solidFill>
                      <a:schemeClr val="tx1">
                        <a:lumMod val="85000"/>
                      </a:schemeClr>
                    </a:solidFill>
                  </a:tcPr>
                </a:tc>
              </a:tr>
            </a:tbl>
          </a:graphicData>
        </a:graphic>
      </p:graphicFrame>
      <p:sp>
        <p:nvSpPr>
          <p:cNvPr id="20503" name="Content Placeholder 2"/>
          <p:cNvSpPr>
            <a:spLocks noGrp="1"/>
          </p:cNvSpPr>
          <p:nvPr>
            <p:ph sz="half" idx="1"/>
          </p:nvPr>
        </p:nvSpPr>
        <p:spPr>
          <a:xfrm>
            <a:off x="7131919" y="5831873"/>
            <a:ext cx="4419600" cy="889408"/>
          </a:xfrm>
        </p:spPr>
        <p:txBody>
          <a:bodyPr/>
          <a:lstStyle/>
          <a:p>
            <a:pPr marL="0" indent="0">
              <a:buNone/>
            </a:pPr>
            <a:r>
              <a:rPr lang="en-US" dirty="0" smtClean="0">
                <a:latin typeface="Century Gothic" charset="0"/>
              </a:rPr>
              <a:t>Relative to 130 total papers published per year</a:t>
            </a:r>
            <a:endParaRPr lang="en-US" dirty="0">
              <a:latin typeface="Century Gothic" charset="0"/>
            </a:endParaRPr>
          </a:p>
        </p:txBody>
      </p:sp>
      <p:sp>
        <p:nvSpPr>
          <p:cNvPr id="20504" name="Title 1"/>
          <p:cNvSpPr>
            <a:spLocks noGrp="1"/>
          </p:cNvSpPr>
          <p:nvPr>
            <p:ph type="title"/>
          </p:nvPr>
        </p:nvSpPr>
        <p:spPr>
          <a:xfrm>
            <a:off x="4974311" y="222231"/>
            <a:ext cx="5692102" cy="1371600"/>
          </a:xfrm>
        </p:spPr>
        <p:txBody>
          <a:bodyPr/>
          <a:lstStyle/>
          <a:p>
            <a:r>
              <a:rPr lang="en-US" dirty="0" smtClean="0">
                <a:ln>
                  <a:noFill/>
                </a:ln>
                <a:latin typeface="Century Gothic" charset="0"/>
              </a:rPr>
              <a:t>China Publications in </a:t>
            </a:r>
            <a:r>
              <a:rPr lang="en-US" i="1" dirty="0" smtClean="0">
                <a:ln>
                  <a:noFill/>
                </a:ln>
                <a:latin typeface="Century Gothic" charset="0"/>
              </a:rPr>
              <a:t>Science Signaling</a:t>
            </a:r>
            <a:endParaRPr lang="en-US" i="1" dirty="0">
              <a:ln>
                <a:noFill/>
              </a:ln>
              <a:latin typeface="Century Gothic" charset="0"/>
            </a:endParaRPr>
          </a:p>
        </p:txBody>
      </p:sp>
      <p:pic>
        <p:nvPicPr>
          <p:cNvPr id="3" name="Picture 2"/>
          <p:cNvPicPr>
            <a:picLocks noChangeAspect="1"/>
          </p:cNvPicPr>
          <p:nvPr/>
        </p:nvPicPr>
        <p:blipFill>
          <a:blip r:embed="rId3"/>
          <a:stretch>
            <a:fillRect/>
          </a:stretch>
        </p:blipFill>
        <p:spPr>
          <a:xfrm>
            <a:off x="411238" y="476230"/>
            <a:ext cx="4394200" cy="5588000"/>
          </a:xfrm>
          <a:prstGeom prst="rect">
            <a:avLst/>
          </a:prstGeom>
        </p:spPr>
      </p:pic>
    </p:spTree>
    <p:extLst>
      <p:ext uri="{BB962C8B-B14F-4D97-AF65-F5344CB8AC3E}">
        <p14:creationId xmlns:p14="http://schemas.microsoft.com/office/powerpoint/2010/main" val="4756403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4" name="Title 1"/>
          <p:cNvSpPr>
            <a:spLocks noGrp="1"/>
          </p:cNvSpPr>
          <p:nvPr>
            <p:ph type="title"/>
          </p:nvPr>
        </p:nvSpPr>
        <p:spPr>
          <a:xfrm>
            <a:off x="5999331" y="266799"/>
            <a:ext cx="5692102" cy="1371600"/>
          </a:xfrm>
        </p:spPr>
        <p:txBody>
          <a:bodyPr/>
          <a:lstStyle/>
          <a:p>
            <a:r>
              <a:rPr lang="en-US" dirty="0" smtClean="0">
                <a:ln>
                  <a:noFill/>
                </a:ln>
                <a:latin typeface="Century Gothic" charset="0"/>
              </a:rPr>
              <a:t>China Publications in </a:t>
            </a:r>
            <a:r>
              <a:rPr lang="en-US" i="1" dirty="0" smtClean="0">
                <a:ln>
                  <a:noFill/>
                </a:ln>
                <a:latin typeface="Century Gothic" charset="0"/>
              </a:rPr>
              <a:t>Science Advances</a:t>
            </a:r>
            <a:endParaRPr lang="en-US" i="1" dirty="0">
              <a:ln>
                <a:noFill/>
              </a:ln>
              <a:latin typeface="Century Gothic" charset="0"/>
            </a:endParaRPr>
          </a:p>
        </p:txBody>
      </p:sp>
      <p:sp>
        <p:nvSpPr>
          <p:cNvPr id="2" name="Content Placeholder 1"/>
          <p:cNvSpPr>
            <a:spLocks noGrp="1"/>
          </p:cNvSpPr>
          <p:nvPr>
            <p:ph sz="half" idx="2"/>
          </p:nvPr>
        </p:nvSpPr>
        <p:spPr/>
        <p:txBody>
          <a:bodyPr/>
          <a:lstStyle/>
          <a:p>
            <a:r>
              <a:rPr lang="en-US" dirty="0" smtClean="0"/>
              <a:t>26 published (out of 176, or about 15%)</a:t>
            </a:r>
          </a:p>
          <a:p>
            <a:r>
              <a:rPr lang="en-US" dirty="0" smtClean="0"/>
              <a:t>16 additional in press</a:t>
            </a:r>
          </a:p>
          <a:p>
            <a:r>
              <a:rPr lang="en-US" dirty="0" smtClean="0"/>
              <a:t>10 under review</a:t>
            </a:r>
          </a:p>
          <a:p>
            <a:r>
              <a:rPr lang="en-US" dirty="0" smtClean="0"/>
              <a:t>222 rejected</a:t>
            </a:r>
            <a:endParaRPr lang="en-US" dirty="0"/>
          </a:p>
        </p:txBody>
      </p:sp>
      <p:pic>
        <p:nvPicPr>
          <p:cNvPr id="8"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4337" y="611530"/>
            <a:ext cx="4937125" cy="53943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 name="TextBox 4"/>
          <p:cNvSpPr txBox="1"/>
          <p:nvPr/>
        </p:nvSpPr>
        <p:spPr>
          <a:xfrm>
            <a:off x="5975491" y="4901900"/>
            <a:ext cx="5172259" cy="1015663"/>
          </a:xfrm>
          <a:prstGeom prst="rect">
            <a:avLst/>
          </a:prstGeom>
          <a:noFill/>
          <a:ln>
            <a:solidFill>
              <a:schemeClr val="bg2"/>
            </a:solidFill>
          </a:ln>
        </p:spPr>
        <p:txBody>
          <a:bodyPr wrap="none" rtlCol="0" anchor="ctr" anchorCtr="1">
            <a:spAutoFit/>
          </a:bodyPr>
          <a:lstStyle/>
          <a:p>
            <a:r>
              <a:rPr lang="en-US" sz="2000" dirty="0">
                <a:solidFill>
                  <a:schemeClr val="bg1"/>
                </a:solidFill>
              </a:rPr>
              <a:t>A vanished history of </a:t>
            </a:r>
            <a:r>
              <a:rPr lang="en-US" sz="2000" dirty="0" err="1">
                <a:solidFill>
                  <a:schemeClr val="bg1"/>
                </a:solidFill>
              </a:rPr>
              <a:t>skeletonization</a:t>
            </a:r>
            <a:r>
              <a:rPr lang="en-US" sz="2000" dirty="0">
                <a:solidFill>
                  <a:schemeClr val="bg1"/>
                </a:solidFill>
              </a:rPr>
              <a:t> in </a:t>
            </a:r>
            <a:endParaRPr lang="en-US" sz="2000" dirty="0" smtClean="0">
              <a:solidFill>
                <a:schemeClr val="bg1"/>
              </a:solidFill>
            </a:endParaRPr>
          </a:p>
          <a:p>
            <a:r>
              <a:rPr lang="en-US" sz="2000" dirty="0" smtClean="0">
                <a:solidFill>
                  <a:schemeClr val="bg1"/>
                </a:solidFill>
              </a:rPr>
              <a:t>Cambrian </a:t>
            </a:r>
            <a:r>
              <a:rPr lang="en-US" sz="2000" dirty="0">
                <a:solidFill>
                  <a:schemeClr val="bg1"/>
                </a:solidFill>
              </a:rPr>
              <a:t>comb </a:t>
            </a:r>
            <a:r>
              <a:rPr lang="en-US" sz="2000" dirty="0" smtClean="0">
                <a:solidFill>
                  <a:schemeClr val="bg1"/>
                </a:solidFill>
              </a:rPr>
              <a:t>jellies, by </a:t>
            </a:r>
            <a:r>
              <a:rPr lang="en-US" sz="2000" dirty="0" err="1" smtClean="0">
                <a:solidFill>
                  <a:schemeClr val="bg1"/>
                </a:solidFill>
              </a:rPr>
              <a:t>Ou</a:t>
            </a:r>
            <a:r>
              <a:rPr lang="en-US" sz="2000" dirty="0" smtClean="0">
                <a:solidFill>
                  <a:schemeClr val="bg1"/>
                </a:solidFill>
              </a:rPr>
              <a:t> et al.,</a:t>
            </a:r>
          </a:p>
          <a:p>
            <a:r>
              <a:rPr lang="en-US" sz="2000" dirty="0" smtClean="0">
                <a:solidFill>
                  <a:schemeClr val="bg1"/>
                </a:solidFill>
              </a:rPr>
              <a:t>China University of Geosciences, Beijing.</a:t>
            </a:r>
          </a:p>
        </p:txBody>
      </p:sp>
    </p:spTree>
    <p:extLst>
      <p:ext uri="{BB962C8B-B14F-4D97-AF65-F5344CB8AC3E}">
        <p14:creationId xmlns:p14="http://schemas.microsoft.com/office/powerpoint/2010/main" val="15647854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5632" y="1676400"/>
            <a:ext cx="8532178" cy="533400"/>
          </a:xfrm>
        </p:spPr>
        <p:txBody>
          <a:bodyPr/>
          <a:lstStyle/>
          <a:p>
            <a:pPr algn="r"/>
            <a:r>
              <a:rPr lang="en-US" dirty="0" smtClean="0"/>
              <a:t>Standing out from the crowd</a:t>
            </a:r>
            <a:endParaRPr lang="en-US" dirty="0"/>
          </a:p>
        </p:txBody>
      </p:sp>
      <p:sp>
        <p:nvSpPr>
          <p:cNvPr id="3" name="Content Placeholder 2"/>
          <p:cNvSpPr>
            <a:spLocks noGrp="1"/>
          </p:cNvSpPr>
          <p:nvPr>
            <p:ph idx="1"/>
          </p:nvPr>
        </p:nvSpPr>
        <p:spPr>
          <a:xfrm>
            <a:off x="4164515" y="2362200"/>
            <a:ext cx="7618016" cy="4114800"/>
          </a:xfrm>
        </p:spPr>
        <p:txBody>
          <a:bodyPr/>
          <a:lstStyle/>
          <a:p>
            <a:r>
              <a:rPr lang="en-US" dirty="0" smtClean="0">
                <a:solidFill>
                  <a:srgbClr val="FF6600"/>
                </a:solidFill>
              </a:rPr>
              <a:t>The past</a:t>
            </a:r>
            <a:r>
              <a:rPr lang="en-US" dirty="0" smtClean="0"/>
              <a:t>: Authors compete to get their papers published in high-impact journals; IF of journal considered a proxy for quality of paper.</a:t>
            </a:r>
          </a:p>
          <a:p>
            <a:r>
              <a:rPr lang="en-US" dirty="0" smtClean="0">
                <a:solidFill>
                  <a:srgbClr val="FF6600"/>
                </a:solidFill>
              </a:rPr>
              <a:t>The present</a:t>
            </a:r>
            <a:r>
              <a:rPr lang="en-US" dirty="0" smtClean="0"/>
              <a:t>: Increased use of citations, </a:t>
            </a:r>
            <a:r>
              <a:rPr lang="en-US" dirty="0" err="1" smtClean="0"/>
              <a:t>altmetrics</a:t>
            </a:r>
            <a:r>
              <a:rPr lang="en-US" dirty="0" smtClean="0"/>
              <a:t>; importance on raising visibility through conventional and social media</a:t>
            </a:r>
          </a:p>
          <a:p>
            <a:r>
              <a:rPr lang="en-US" dirty="0" smtClean="0">
                <a:solidFill>
                  <a:srgbClr val="FF6600"/>
                </a:solidFill>
              </a:rPr>
              <a:t>The future</a:t>
            </a:r>
            <a:r>
              <a:rPr lang="en-US" dirty="0" smtClean="0"/>
              <a:t>: Menu of options for demonstrating impact across the basic to applied spectrum, including predictive factors based on </a:t>
            </a:r>
            <a:r>
              <a:rPr lang="en-US" dirty="0" err="1" smtClean="0"/>
              <a:t>altmetrics</a:t>
            </a:r>
            <a:r>
              <a:rPr lang="en-US" dirty="0" smtClean="0"/>
              <a:t>; more emphasis on authors getting the word out.</a:t>
            </a:r>
            <a:endParaRPr lang="en-US" dirty="0"/>
          </a:p>
        </p:txBody>
      </p:sp>
      <p:sp>
        <p:nvSpPr>
          <p:cNvPr id="5" name="Slide Number Placeholder 4"/>
          <p:cNvSpPr>
            <a:spLocks noGrp="1"/>
          </p:cNvSpPr>
          <p:nvPr>
            <p:ph type="sldNum" sz="quarter" idx="11"/>
          </p:nvPr>
        </p:nvSpPr>
        <p:spPr/>
        <p:txBody>
          <a:bodyPr/>
          <a:lstStyle/>
          <a:p>
            <a:fld id="{33D6FB0A-1589-354A-A4AD-12E96DC5AD2C}" type="slidenum">
              <a:rPr lang="sv-SE" smtClean="0"/>
              <a:pPr/>
              <a:t>49</a:t>
            </a:fld>
            <a:endParaRPr lang="sv-SE">
              <a:solidFill>
                <a:schemeClr val="tx2"/>
              </a:solidFill>
            </a:endParaRPr>
          </a:p>
        </p:txBody>
      </p:sp>
      <p:pic>
        <p:nvPicPr>
          <p:cNvPr id="6" name="Picture 5"/>
          <p:cNvPicPr>
            <a:picLocks noChangeAspect="1"/>
          </p:cNvPicPr>
          <p:nvPr/>
        </p:nvPicPr>
        <p:blipFill>
          <a:blip r:embed="rId3"/>
          <a:stretch>
            <a:fillRect/>
          </a:stretch>
        </p:blipFill>
        <p:spPr>
          <a:xfrm>
            <a:off x="-101573" y="29402"/>
            <a:ext cx="3944439" cy="6656597"/>
          </a:xfrm>
          <a:prstGeom prst="rect">
            <a:avLst/>
          </a:prstGeom>
        </p:spPr>
      </p:pic>
    </p:spTree>
    <p:extLst>
      <p:ext uri="{BB962C8B-B14F-4D97-AF65-F5344CB8AC3E}">
        <p14:creationId xmlns:p14="http://schemas.microsoft.com/office/powerpoint/2010/main" val="787882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6"/>
          <p:cNvPicPr>
            <a:picLocks noChangeAspect="1"/>
          </p:cNvPicPr>
          <p:nvPr/>
        </p:nvPicPr>
        <p:blipFill>
          <a:blip r:embed="rId3" cstate="email">
            <a:extLst>
              <a:ext uri="{28A0092B-C50C-407E-A947-70E740481C1C}">
                <a14:useLocalDpi xmlns:a14="http://schemas.microsoft.com/office/drawing/2010/main" val="0"/>
              </a:ext>
            </a:extLst>
          </a:blip>
          <a:srcRect l="2613" r="2613"/>
          <a:stretch>
            <a:fillRect/>
          </a:stretch>
        </p:blipFill>
        <p:spPr>
          <a:xfrm>
            <a:off x="1" y="0"/>
            <a:ext cx="6650053" cy="4648200"/>
          </a:xfrm>
          <a:prstGeom prst="rect">
            <a:avLst/>
          </a:prstGeom>
        </p:spPr>
      </p:pic>
      <p:sp>
        <p:nvSpPr>
          <p:cNvPr id="3" name="Slide Number Placeholder 2"/>
          <p:cNvSpPr>
            <a:spLocks noGrp="1"/>
          </p:cNvSpPr>
          <p:nvPr>
            <p:ph type="sldNum" sz="quarter" idx="11"/>
          </p:nvPr>
        </p:nvSpPr>
        <p:spPr/>
        <p:txBody>
          <a:bodyPr/>
          <a:lstStyle/>
          <a:p>
            <a:fld id="{91BCBFDB-1AE5-2041-942C-2C135562E7D2}" type="slidenum">
              <a:rPr lang="sv-SE" smtClean="0"/>
              <a:pPr/>
              <a:t>50</a:t>
            </a:fld>
            <a:endParaRPr lang="sv-SE">
              <a:solidFill>
                <a:schemeClr val="tx2"/>
              </a:solidFill>
            </a:endParaRPr>
          </a:p>
        </p:txBody>
      </p:sp>
      <p:pic>
        <p:nvPicPr>
          <p:cNvPr id="7" name="Picture 6"/>
          <p:cNvPicPr>
            <a:picLocks noChangeAspect="1"/>
          </p:cNvPicPr>
          <p:nvPr/>
        </p:nvPicPr>
        <p:blipFill>
          <a:blip r:embed="rId4"/>
          <a:stretch>
            <a:fillRect/>
          </a:stretch>
        </p:blipFill>
        <p:spPr>
          <a:xfrm>
            <a:off x="0" y="2838278"/>
            <a:ext cx="12188825" cy="3943523"/>
          </a:xfrm>
          <a:prstGeom prst="rect">
            <a:avLst/>
          </a:prstGeom>
        </p:spPr>
      </p:pic>
    </p:spTree>
    <p:extLst>
      <p:ext uri="{BB962C8B-B14F-4D97-AF65-F5344CB8AC3E}">
        <p14:creationId xmlns:p14="http://schemas.microsoft.com/office/powerpoint/2010/main" val="30107841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868" y="5562600"/>
            <a:ext cx="5180251" cy="533400"/>
          </a:xfrm>
        </p:spPr>
        <p:txBody>
          <a:bodyPr/>
          <a:lstStyle/>
          <a:p>
            <a:pPr algn="r"/>
            <a:r>
              <a:rPr lang="en-US" dirty="0" smtClean="0"/>
              <a:t>Standards of conduct</a:t>
            </a:r>
            <a:endParaRPr lang="en-US" dirty="0"/>
          </a:p>
        </p:txBody>
      </p:sp>
      <p:sp>
        <p:nvSpPr>
          <p:cNvPr id="3" name="Content Placeholder 2"/>
          <p:cNvSpPr>
            <a:spLocks noGrp="1"/>
          </p:cNvSpPr>
          <p:nvPr>
            <p:ph idx="1"/>
          </p:nvPr>
        </p:nvSpPr>
        <p:spPr>
          <a:xfrm>
            <a:off x="6094412" y="1219200"/>
            <a:ext cx="5789692" cy="5105400"/>
          </a:xfrm>
        </p:spPr>
        <p:txBody>
          <a:bodyPr/>
          <a:lstStyle/>
          <a:p>
            <a:r>
              <a:rPr lang="en-US" dirty="0" smtClean="0">
                <a:solidFill>
                  <a:srgbClr val="FF6600"/>
                </a:solidFill>
              </a:rPr>
              <a:t>The past</a:t>
            </a:r>
            <a:r>
              <a:rPr lang="en-US" dirty="0" smtClean="0"/>
              <a:t>: Variations in interpretation of what constitutes COI, contributions worthy of authorship, etc. vary internationally.</a:t>
            </a:r>
          </a:p>
          <a:p>
            <a:r>
              <a:rPr lang="en-US" dirty="0" smtClean="0">
                <a:solidFill>
                  <a:srgbClr val="FF6600"/>
                </a:solidFill>
              </a:rPr>
              <a:t>The present: </a:t>
            </a:r>
            <a:r>
              <a:rPr lang="en-US" dirty="0" smtClean="0"/>
              <a:t>Journals increasingly stipulating expectations for conduct and asking authors and reviewers to sign declarations.</a:t>
            </a:r>
          </a:p>
          <a:p>
            <a:r>
              <a:rPr lang="en-US" dirty="0" smtClean="0">
                <a:solidFill>
                  <a:srgbClr val="FF6600"/>
                </a:solidFill>
              </a:rPr>
              <a:t>The future</a:t>
            </a:r>
            <a:r>
              <a:rPr lang="en-US" dirty="0" smtClean="0"/>
              <a:t>: The scientific enterprise will truly become one international community with a common set of standards practiced globally.</a:t>
            </a:r>
            <a:endParaRPr lang="en-US" dirty="0"/>
          </a:p>
        </p:txBody>
      </p:sp>
      <p:sp>
        <p:nvSpPr>
          <p:cNvPr id="5" name="Slide Number Placeholder 4"/>
          <p:cNvSpPr>
            <a:spLocks noGrp="1"/>
          </p:cNvSpPr>
          <p:nvPr>
            <p:ph type="sldNum" sz="quarter" idx="11"/>
          </p:nvPr>
        </p:nvSpPr>
        <p:spPr/>
        <p:txBody>
          <a:bodyPr/>
          <a:lstStyle/>
          <a:p>
            <a:fld id="{33D6FB0A-1589-354A-A4AD-12E96DC5AD2C}" type="slidenum">
              <a:rPr lang="sv-SE" smtClean="0"/>
              <a:pPr/>
              <a:t>51</a:t>
            </a:fld>
            <a:endParaRPr lang="sv-SE">
              <a:solidFill>
                <a:schemeClr val="tx2"/>
              </a:solidFill>
            </a:endParaRPr>
          </a:p>
        </p:txBody>
      </p:sp>
      <p:pic>
        <p:nvPicPr>
          <p:cNvPr id="6" name="Picture 5"/>
          <p:cNvPicPr>
            <a:picLocks noChangeAspect="1"/>
          </p:cNvPicPr>
          <p:nvPr/>
        </p:nvPicPr>
        <p:blipFill>
          <a:blip r:embed="rId3"/>
          <a:stretch>
            <a:fillRect/>
          </a:stretch>
        </p:blipFill>
        <p:spPr>
          <a:xfrm>
            <a:off x="1625177" y="3048001"/>
            <a:ext cx="3898343" cy="2285999"/>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0" y="0"/>
            <a:ext cx="5586545" cy="2700338"/>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bwMode="auto">
          <a:xfrm>
            <a:off x="1625177" y="3048000"/>
            <a:ext cx="3961368" cy="2362200"/>
          </a:xfrm>
          <a:prstGeom prst="rect">
            <a:avLst/>
          </a:prstGeom>
          <a:noFill/>
          <a:ln w="76200" cap="flat" cmpd="sng" algn="ctr">
            <a:solidFill>
              <a:schemeClr val="tx1"/>
            </a:solid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endParaRPr>
          </a:p>
        </p:txBody>
      </p:sp>
      <p:sp>
        <p:nvSpPr>
          <p:cNvPr id="9" name="Rectangle 8"/>
          <p:cNvSpPr/>
          <p:nvPr/>
        </p:nvSpPr>
        <p:spPr bwMode="auto">
          <a:xfrm>
            <a:off x="0" y="0"/>
            <a:ext cx="5688118" cy="2667000"/>
          </a:xfrm>
          <a:prstGeom prst="rect">
            <a:avLst/>
          </a:prstGeom>
          <a:noFill/>
          <a:ln w="76200" cap="flat" cmpd="sng" algn="ctr">
            <a:solidFill>
              <a:schemeClr val="tx1"/>
            </a:solid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endParaRPr>
          </a:p>
        </p:txBody>
      </p:sp>
    </p:spTree>
    <p:extLst>
      <p:ext uri="{BB962C8B-B14F-4D97-AF65-F5344CB8AC3E}">
        <p14:creationId xmlns:p14="http://schemas.microsoft.com/office/powerpoint/2010/main" val="38110798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294" y="3352800"/>
            <a:ext cx="3656648" cy="2057400"/>
          </a:xfrm>
        </p:spPr>
        <p:txBody>
          <a:bodyPr/>
          <a:lstStyle/>
          <a:p>
            <a:pPr algn="r"/>
            <a:r>
              <a:rPr lang="en-US" dirty="0" smtClean="0"/>
              <a:t>Addressing the overburdened reviewer system</a:t>
            </a:r>
            <a:endParaRPr lang="en-US" dirty="0"/>
          </a:p>
        </p:txBody>
      </p:sp>
      <p:sp>
        <p:nvSpPr>
          <p:cNvPr id="3" name="Content Placeholder 2"/>
          <p:cNvSpPr>
            <a:spLocks noGrp="1"/>
          </p:cNvSpPr>
          <p:nvPr>
            <p:ph idx="1"/>
          </p:nvPr>
        </p:nvSpPr>
        <p:spPr>
          <a:xfrm>
            <a:off x="4977104" y="1676400"/>
            <a:ext cx="6805427" cy="4800600"/>
          </a:xfrm>
        </p:spPr>
        <p:txBody>
          <a:bodyPr/>
          <a:lstStyle/>
          <a:p>
            <a:r>
              <a:rPr lang="en-US" dirty="0" smtClean="0">
                <a:solidFill>
                  <a:srgbClr val="FF6600"/>
                </a:solidFill>
              </a:rPr>
              <a:t>The problem: </a:t>
            </a:r>
            <a:r>
              <a:rPr lang="en-US" dirty="0" smtClean="0"/>
              <a:t>Manuscripts undergo serial rejection from journals (down the “IF ladder”), leading to multiple rounds of review.</a:t>
            </a:r>
          </a:p>
          <a:p>
            <a:r>
              <a:rPr lang="en-US" dirty="0" smtClean="0">
                <a:solidFill>
                  <a:srgbClr val="FF6600"/>
                </a:solidFill>
              </a:rPr>
              <a:t>Solutions:</a:t>
            </a:r>
          </a:p>
          <a:p>
            <a:pPr lvl="1"/>
            <a:r>
              <a:rPr lang="en-US" dirty="0" smtClean="0"/>
              <a:t>Increasing use of decisions by editors</a:t>
            </a:r>
          </a:p>
          <a:p>
            <a:pPr lvl="1"/>
            <a:r>
              <a:rPr lang="en-US" dirty="0" smtClean="0"/>
              <a:t>Broaden reviewer pool (please register!)</a:t>
            </a:r>
          </a:p>
          <a:p>
            <a:pPr lvl="1"/>
            <a:r>
              <a:rPr lang="en-US" dirty="0" smtClean="0"/>
              <a:t>Cascading of manuscripts/reviews within journal families</a:t>
            </a:r>
          </a:p>
          <a:p>
            <a:pPr lvl="1"/>
            <a:r>
              <a:rPr lang="en-US" dirty="0" smtClean="0"/>
              <a:t>Growth of 3</a:t>
            </a:r>
            <a:r>
              <a:rPr lang="en-US" baseline="30000" dirty="0" smtClean="0"/>
              <a:t>rd</a:t>
            </a:r>
            <a:r>
              <a:rPr lang="en-US" dirty="0" smtClean="0"/>
              <a:t> party review services that provide peer review and suggest target journals appropriate for the topic/quality of the manuscript</a:t>
            </a:r>
            <a:endParaRPr lang="en-US" dirty="0"/>
          </a:p>
        </p:txBody>
      </p:sp>
      <p:sp>
        <p:nvSpPr>
          <p:cNvPr id="5" name="Slide Number Placeholder 4"/>
          <p:cNvSpPr>
            <a:spLocks noGrp="1"/>
          </p:cNvSpPr>
          <p:nvPr>
            <p:ph type="sldNum" sz="quarter" idx="11"/>
          </p:nvPr>
        </p:nvSpPr>
        <p:spPr/>
        <p:txBody>
          <a:bodyPr/>
          <a:lstStyle/>
          <a:p>
            <a:fld id="{33D6FB0A-1589-354A-A4AD-12E96DC5AD2C}" type="slidenum">
              <a:rPr lang="sv-SE" smtClean="0"/>
              <a:pPr/>
              <a:t>52</a:t>
            </a:fld>
            <a:endParaRPr lang="sv-SE">
              <a:solidFill>
                <a:schemeClr val="tx2"/>
              </a:solidFill>
            </a:endParaRPr>
          </a:p>
        </p:txBody>
      </p:sp>
      <p:pic>
        <p:nvPicPr>
          <p:cNvPr id="6" name="Picture 8" descr="Why Do I Over Comm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01573" y="381000"/>
            <a:ext cx="4884412" cy="2438400"/>
          </a:xfrm>
          <a:prstGeom prst="rect">
            <a:avLst/>
          </a:prstGeom>
          <a:noFill/>
        </p:spPr>
      </p:pic>
    </p:spTree>
    <p:extLst>
      <p:ext uri="{BB962C8B-B14F-4D97-AF65-F5344CB8AC3E}">
        <p14:creationId xmlns:p14="http://schemas.microsoft.com/office/powerpoint/2010/main" val="29275892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3417" y="4797137"/>
            <a:ext cx="5180251" cy="533400"/>
          </a:xfrm>
        </p:spPr>
        <p:txBody>
          <a:bodyPr/>
          <a:lstStyle/>
          <a:p>
            <a:pPr algn="ctr"/>
            <a:r>
              <a:rPr lang="en-US" dirty="0" smtClean="0"/>
              <a:t>Trusting science</a:t>
            </a:r>
            <a:endParaRPr lang="en-US" dirty="0"/>
          </a:p>
        </p:txBody>
      </p:sp>
      <p:sp>
        <p:nvSpPr>
          <p:cNvPr id="3" name="Content Placeholder 2"/>
          <p:cNvSpPr>
            <a:spLocks noGrp="1"/>
          </p:cNvSpPr>
          <p:nvPr>
            <p:ph idx="1"/>
          </p:nvPr>
        </p:nvSpPr>
        <p:spPr>
          <a:xfrm>
            <a:off x="6083940" y="865909"/>
            <a:ext cx="5789692" cy="4953000"/>
          </a:xfrm>
        </p:spPr>
        <p:txBody>
          <a:bodyPr/>
          <a:lstStyle/>
          <a:p>
            <a:r>
              <a:rPr lang="en-US" dirty="0" smtClean="0">
                <a:solidFill>
                  <a:srgbClr val="FF6600"/>
                </a:solidFill>
              </a:rPr>
              <a:t>The past: </a:t>
            </a:r>
            <a:r>
              <a:rPr lang="en-US" dirty="0" smtClean="0"/>
              <a:t>Science assumed to be self-correcting. </a:t>
            </a:r>
            <a:r>
              <a:rPr lang="en-US" dirty="0"/>
              <a:t>I</a:t>
            </a:r>
            <a:r>
              <a:rPr lang="en-US" dirty="0" smtClean="0"/>
              <a:t>rreproducible research would be weeded out. Fraudulent research assumed to be rare.</a:t>
            </a:r>
          </a:p>
          <a:p>
            <a:r>
              <a:rPr lang="en-US" dirty="0" smtClean="0">
                <a:solidFill>
                  <a:srgbClr val="FF6600"/>
                </a:solidFill>
              </a:rPr>
              <a:t>The present</a:t>
            </a:r>
            <a:r>
              <a:rPr lang="en-US" dirty="0" smtClean="0"/>
              <a:t>: Increasing attention on raising the standards for transparency and improving practices for open science.</a:t>
            </a:r>
          </a:p>
          <a:p>
            <a:r>
              <a:rPr lang="en-US" dirty="0" smtClean="0">
                <a:solidFill>
                  <a:srgbClr val="FF6600"/>
                </a:solidFill>
              </a:rPr>
              <a:t>The future: </a:t>
            </a:r>
            <a:r>
              <a:rPr lang="en-US" dirty="0" smtClean="0"/>
              <a:t>The scientific enterprise will truly become one international community with a common set of standards practiced globally.</a:t>
            </a:r>
            <a:endParaRPr lang="en-US" dirty="0"/>
          </a:p>
        </p:txBody>
      </p:sp>
      <p:sp>
        <p:nvSpPr>
          <p:cNvPr id="5" name="Slide Number Placeholder 4"/>
          <p:cNvSpPr>
            <a:spLocks noGrp="1"/>
          </p:cNvSpPr>
          <p:nvPr>
            <p:ph type="sldNum" sz="quarter" idx="11"/>
          </p:nvPr>
        </p:nvSpPr>
        <p:spPr/>
        <p:txBody>
          <a:bodyPr/>
          <a:lstStyle/>
          <a:p>
            <a:fld id="{33D6FB0A-1589-354A-A4AD-12E96DC5AD2C}" type="slidenum">
              <a:rPr lang="sv-SE" smtClean="0"/>
              <a:pPr/>
              <a:t>53</a:t>
            </a:fld>
            <a:endParaRPr lang="sv-SE">
              <a:solidFill>
                <a:schemeClr val="tx2"/>
              </a:solidFill>
            </a:endParaRPr>
          </a:p>
        </p:txBody>
      </p:sp>
      <p:pic>
        <p:nvPicPr>
          <p:cNvPr id="4" name="Picture 3"/>
          <p:cNvPicPr>
            <a:picLocks noChangeAspect="1"/>
          </p:cNvPicPr>
          <p:nvPr/>
        </p:nvPicPr>
        <p:blipFill>
          <a:blip r:embed="rId2"/>
          <a:stretch>
            <a:fillRect/>
          </a:stretch>
        </p:blipFill>
        <p:spPr>
          <a:xfrm>
            <a:off x="203146" y="737754"/>
            <a:ext cx="5880793" cy="3657600"/>
          </a:xfrm>
          <a:prstGeom prst="rect">
            <a:avLst/>
          </a:prstGeom>
        </p:spPr>
      </p:pic>
    </p:spTree>
    <p:extLst>
      <p:ext uri="{BB962C8B-B14F-4D97-AF65-F5344CB8AC3E}">
        <p14:creationId xmlns:p14="http://schemas.microsoft.com/office/powerpoint/2010/main" val="24491566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2015_SciencePPT Templat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3">
          <a:schemeClr val="lt1"/>
        </a:lnRef>
        <a:fillRef idx="1">
          <a:schemeClr val="accent5"/>
        </a:fillRef>
        <a:effectRef idx="1">
          <a:schemeClr val="accent5"/>
        </a:effectRef>
        <a:fontRef idx="minor">
          <a:schemeClr val="lt1"/>
        </a:fontRef>
      </a:style>
    </a:spDef>
    <a:lnDef>
      <a:spPr>
        <a:ln>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xmlns="" name="Blue atom design template" id="{88D99BA8-EA61-49B7-A82C-02C934D1545A}" vid="{E9C00F38-7B18-4192-A9FF-2047DACB0129}"/>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F93C5602CE6004E8DAA140A6DF75248" ma:contentTypeVersion="0" ma:contentTypeDescription="Create a new document." ma:contentTypeScope="" ma:versionID="3cbc48c55150b22b7995d9cbb46ec859">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900AF9B-1A26-4D7C-A6C6-74ECBBC186FF}">
  <ds:schemaRefs>
    <ds:schemaRef ds:uri="http://schemas.microsoft.com/sharepoint/v3/contenttype/forms"/>
  </ds:schemaRefs>
</ds:datastoreItem>
</file>

<file path=customXml/itemProps2.xml><?xml version="1.0" encoding="utf-8"?>
<ds:datastoreItem xmlns:ds="http://schemas.openxmlformats.org/officeDocument/2006/customXml" ds:itemID="{93ECCAB3-5F3B-43CD-8A94-9F6D2A3920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D787982F-E009-4DD1-A94C-FDF23D1600FB}">
  <ds:schemaRefs>
    <ds:schemaRef ds:uri="http://purl.org/dc/dcmitype/"/>
    <ds:schemaRef ds:uri="http://purl.org/dc/terms/"/>
    <ds:schemaRef ds:uri="http://schemas.openxmlformats.org/package/2006/metadata/core-properties"/>
    <ds:schemaRef ds:uri="http://www.w3.org/XML/1998/namespace"/>
    <ds:schemaRef ds:uri="http://purl.org/dc/elements/1.1/"/>
    <ds:schemaRef ds:uri="http://schemas.microsoft.com/office/2006/documentManagement/type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2015_SciencePPT Template.pot</Template>
  <TotalTime>0</TotalTime>
  <Words>4818</Words>
  <Application>Microsoft Office PowerPoint</Application>
  <PresentationFormat>Custom</PresentationFormat>
  <Paragraphs>533</Paragraphs>
  <Slides>53</Slides>
  <Notes>38</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2015_SciencePPT Template</vt:lpstr>
      <vt:lpstr>Defining and Publishing     Translational Medicine</vt:lpstr>
      <vt:lpstr>Translational and Precision Medicine  The expanding Science family of journals (Kiki Forsythe)  Publishing in Science journals </vt:lpstr>
      <vt:lpstr>Defining Translational Research: Standard Definition</vt:lpstr>
      <vt:lpstr>PowerPoint Presentation</vt:lpstr>
      <vt:lpstr>Translation: The Road is Long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DATA SHARING</vt:lpstr>
      <vt:lpstr>PowerPoint Presentation</vt:lpstr>
      <vt:lpstr>Cell-based Therapeutics</vt:lpstr>
      <vt:lpstr>NEUROPROSTHETICS</vt:lpstr>
      <vt:lpstr>IMAGING THE LIVING HEART</vt:lpstr>
      <vt:lpstr>GENOMIC MEDICINE</vt:lpstr>
      <vt:lpstr>PowerPoint Presentation</vt:lpstr>
      <vt:lpstr>PowerPoint Presentation</vt:lpstr>
      <vt:lpstr>Precision Medicine</vt:lpstr>
      <vt:lpstr>PowerPoint Presentation</vt:lpstr>
      <vt:lpstr>PowerPoint Presentation</vt:lpstr>
      <vt:lpstr>PowerPoint Presentation</vt:lpstr>
      <vt:lpstr>PowerPoint Presentation</vt:lpstr>
      <vt:lpstr>Other Precision Medicine Approaches  Personalized pharmacokinetics  Companion diagnostics for precision therapies  Nanotechnology for targeted therapies</vt:lpstr>
      <vt:lpstr>PowerPoint Presentation</vt:lpstr>
      <vt:lpstr>Submitting to the  Science Family of Journals</vt:lpstr>
      <vt:lpstr>Interdisciplinary Science   </vt:lpstr>
      <vt:lpstr>Comparing the four Science journals</vt:lpstr>
      <vt:lpstr>Submissions and Acceptance Rate</vt:lpstr>
      <vt:lpstr>How to Publish in the Science Journals is NOT a secret</vt:lpstr>
      <vt:lpstr>WHICH JOURNAL IS RIGHT FOR MY RESEARCH?</vt:lpstr>
      <vt:lpstr>Should I submit to Science?</vt:lpstr>
      <vt:lpstr>Should I Submit to Science Advances?</vt:lpstr>
      <vt:lpstr>Should I Submit to Science Translational Medicine?</vt:lpstr>
      <vt:lpstr>Should I Submit to Science Signaling?</vt:lpstr>
      <vt:lpstr>YOU CANT GO WRONG  </vt:lpstr>
      <vt:lpstr>Write a good cover letter</vt:lpstr>
      <vt:lpstr>Think like a reviewer</vt:lpstr>
      <vt:lpstr>How to Publish in the Science Journals is NOT a secret</vt:lpstr>
      <vt:lpstr> Announcing! Two, new high-impact  research journals from the publisher of Science  Publishing in 2016</vt:lpstr>
      <vt:lpstr>PowerPoint Presentation</vt:lpstr>
      <vt:lpstr>China Publications in Science</vt:lpstr>
      <vt:lpstr>China Publications in Science Signaling</vt:lpstr>
      <vt:lpstr>China Publications in Science Advances</vt:lpstr>
      <vt:lpstr>Standing out from the crowd</vt:lpstr>
      <vt:lpstr>PowerPoint Presentation</vt:lpstr>
      <vt:lpstr>Standards of conduct</vt:lpstr>
      <vt:lpstr>Addressing the overburdened reviewer system</vt:lpstr>
      <vt:lpstr>Trusting science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2015-11-12T03:09:29Z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TC034606369991</vt:lpwstr>
  </property>
  <property fmtid="{D5CDD505-2E9C-101B-9397-08002B2CF9AE}" pid="3" name="ContentTypeId">
    <vt:lpwstr>0x0101001F93C5602CE6004E8DAA140A6DF75248</vt:lpwstr>
  </property>
</Properties>
</file>